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 snapToGrid="0">
      <p:cViewPr>
        <p:scale>
          <a:sx n="124" d="100"/>
          <a:sy n="124" d="100"/>
        </p:scale>
        <p:origin x="-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94BC66-A6A8-4AE0-AEEC-A988C5631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методического сопровождения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 по формированию функциональной грамотности школьников на муниципальном уровне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B8A422-377B-40B5-AC33-6AF22F0D1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Северо-Енисейский район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7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D21E73-9A61-49D8-8CE4-C5D019D9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273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Содержательно-технологический компонент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FA1548-9361-423C-BDF4-C4BCC6AFF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532"/>
            <a:ext cx="10439400" cy="5164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u="sng" dirty="0"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Коммуникативная составляющая</a:t>
            </a:r>
            <a:r>
              <a:rPr lang="ru-RU" sz="2400" u="sng" dirty="0" smtClean="0"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Групповые коммуникации: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межпредметные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творческие группы;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учительские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кооперации</a:t>
            </a: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муниципальные базовые 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площадки;</a:t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площадки 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для профессиональных проб педагогов;</a:t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стажерские площадки;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тренинги, практикумы;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интерактивные 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коммуникации (сетевые сообщества, платформы для </a:t>
            </a: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общения :социальные сети);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- персональные 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(консультации)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endParaRPr lang="ru-RU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16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2F11C-3A4B-495B-AE07-C98754CE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72" y="112987"/>
            <a:ext cx="10430934" cy="702733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Деятельностная (технологическая) составляющая: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5715CD-ED18-4DAF-B7CE-1F257E49A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242" y="642299"/>
            <a:ext cx="10066867" cy="593192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Онлайн-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Коллективный способ обучения;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ехнология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исследования урока;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ехнология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наставничества;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ехнология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проектно-исследовательской деятельности;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Смешанное обучение;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Технология формирующего оценивания.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62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280D9B-730B-419C-9A7F-4E0CFCEA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855133"/>
          </a:xfrm>
        </p:spPr>
        <p:txBody>
          <a:bodyPr>
            <a:noAutofit/>
          </a:bodyPr>
          <a:lstStyle/>
          <a:p>
            <a:r>
              <a:rPr lang="ru-RU" sz="3200" b="1" u="sng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Рефлексивная составляющая:</a:t>
            </a:r>
            <a: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8ADB3E-8CB0-48B7-8C5B-471760FAD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866" y="1540931"/>
            <a:ext cx="10278533" cy="489373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Рефлексивно-аналитические семинары;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Самоанализ.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271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BD8D06-814F-458F-A989-6CE3BB81F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454129" cy="939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Средства организации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методического сопровождения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(ресурсная карта)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B36810-3A83-4829-A1F6-622AE7B22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25599"/>
            <a:ext cx="10490201" cy="4961467"/>
          </a:xfrm>
        </p:spPr>
        <p:txBody>
          <a:bodyPr/>
          <a:lstStyle/>
          <a:p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Ресурсная карта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копилка;</a:t>
            </a:r>
          </a:p>
          <a:p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Электронные сборники;</a:t>
            </a:r>
          </a:p>
          <a:p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Технологические карты.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69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8181A5-D3EA-4B5C-9E27-A2CB6E03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30522"/>
            <a:ext cx="10354733" cy="47641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Структурно-функциональный компонент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8C9F24-7AD8-46C2-A129-DBE3FCAD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2399"/>
            <a:ext cx="10473268" cy="511386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50071"/>
              </p:ext>
            </p:extLst>
          </p:nvPr>
        </p:nvGraphicFramePr>
        <p:xfrm>
          <a:off x="1114185" y="1237128"/>
          <a:ext cx="10327341" cy="4706822"/>
        </p:xfrm>
        <a:graphic>
          <a:graphicData uri="http://schemas.openxmlformats.org/drawingml/2006/table">
            <a:tbl>
              <a:tblPr firstRow="1" firstCol="1" bandRow="1"/>
              <a:tblGrid>
                <a:gridCol w="3988013"/>
                <a:gridCol w="6339328"/>
              </a:tblGrid>
              <a:tr h="1593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Структуры, обеспечивающие методическое сопровождение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Функции структур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Методический совет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Информационно-методическое сопровождение; организационная, аналитическая деятельность; научно-методическое сопровождение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РМО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направлений методической работы в рамках предметных областей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ПДС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Организационно-координационная деятельность на уровне муниципалитета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ШМП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Методическое сопровождение молодых педагогов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Штаб КСО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Организация, координация всей деятельности в муниципалитете, связанной с КСО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04" marR="66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78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C206F6-7A0B-43FA-A0B3-1BBD8742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7576"/>
            <a:ext cx="10100733" cy="12832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Результативно-оценочный компонент модели</a:t>
            </a:r>
            <a:b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(рефлексивно-аналитические, диагностические и мониторинговые мероприятия)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910010"/>
              </p:ext>
            </p:extLst>
          </p:nvPr>
        </p:nvGraphicFramePr>
        <p:xfrm>
          <a:off x="899031" y="1490701"/>
          <a:ext cx="11081832" cy="518441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502845"/>
                <a:gridCol w="3419395"/>
                <a:gridCol w="3159592"/>
              </a:tblGrid>
              <a:tr h="392596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 для оценки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45520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Организовать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области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формирования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функциональной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грамотности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информационное,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ежегодно 25% педагогов проходят обучение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общего смыслового поля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Мониторинг;</a:t>
                      </a:r>
                      <a:b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заявочных кампаний;</a:t>
                      </a:r>
                      <a:b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конкурсы;</a:t>
                      </a:r>
                      <a:b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СМИ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55263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 систему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мониторинговых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выявления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профессиональных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дефицитов и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потребностей педагогов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формированию функциональной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грамотности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системы мониторинговых процедур;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Дорожная карта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Системность и результативность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мониторинговых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процедур;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реализации дорожной карты;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45520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 площадки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профессиональных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педагогов, в том числе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межпредметной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основе и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сетевом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Ежегодно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педагогов принимают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участите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методических мероприятиях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Фестивали, конкурсы, базовые площадки, открытые уроки,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РАОП, экспертные сессии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45520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Апробировать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современные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методической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супервизия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исследования </a:t>
                      </a: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урока,</a:t>
                      </a:r>
                      <a:b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методический десант и т.д.)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спектра форм методической работы;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Мониторинги, анкетирование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32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78FF93-A17B-4D8D-A258-0499B437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267" y="694266"/>
            <a:ext cx="9601200" cy="846667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 это сделали! Пора внедрять!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0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46" y="123636"/>
            <a:ext cx="9945687" cy="655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7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A987E3-7D85-48CA-963D-B9D8D854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04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Ценностный и целевой компоненты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9D20A8-19EE-4978-ACCC-2E88BCB6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533"/>
            <a:ext cx="10210800" cy="502073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Заказ государства (федеральная и региональная образовательная политика):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конкурентоспособности российского образования;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Вхождение РФ в число 10 ведущих стран мира по качеству общего образования;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системы методического сопровождения для непрерывного</a:t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повышения профессионального педагогического мастерства с учетом</a:t>
            </a:r>
            <a:b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профессиональных дефицитов и интересов педагогов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Современная школа», «Учитель будущего», «Цифровая образовательная среда» и 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10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5E959F-E887-4C20-A1FE-7B1E7765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812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Методологические основания (подходы)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2D3F02-195C-47D0-95AC-3F60A6E6F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399" y="1430866"/>
            <a:ext cx="10735733" cy="519853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омпетентностный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ичностный подход;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ксеологический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(ценностный) подход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754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A742A0-52B3-4C59-AE47-9EA012A6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12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Ценности: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2717CD-8CE7-41F2-A255-73B66BEF1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20800"/>
            <a:ext cx="10600267" cy="5181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компетентность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Предметная компетентность;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Саморазвитие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, самосовершенствование (профессиональное и личностное</a:t>
            </a:r>
            <a:b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 профессии 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учителя;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эмоционального и профессионального 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24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E195B5-B26D-4765-BC44-D8F043B9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методического </a:t>
            </a:r>
            <a:r>
              <a:rPr lang="ru-RU" sz="44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сопровождения: 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95B58C-1D46-4684-9FCF-9EEECB2E2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20799"/>
            <a:ext cx="10422467" cy="516466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Доступность;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Системность;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Командность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Ресурсность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 smtClean="0">
                <a:solidFill>
                  <a:srgbClr val="191B0E"/>
                </a:solidFill>
              </a:rPr>
              <a:t>.</a:t>
            </a:r>
            <a:r>
              <a:rPr lang="ru-RU" dirty="0">
                <a:solidFill>
                  <a:srgbClr val="191B0E"/>
                </a:solidFill>
              </a:rPr>
              <a:t/>
            </a:r>
            <a:br>
              <a:rPr lang="ru-RU" dirty="0">
                <a:solidFill>
                  <a:srgbClr val="191B0E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97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5F115A-0388-4B91-A89E-B844740D8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6600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методического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EE4119-36D8-4C3B-8907-1ED1EBFAC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207" y="1968311"/>
            <a:ext cx="10676467" cy="42550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Запуск изменений в деятельности педагогов, педагогических коллективов, необходимых для формирования функциональной грамотности, являющейся одним из ключевых показателей качества общего образования в международном контексте.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7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730AF4-B83C-493A-BCCC-6F0E00E2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2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F774A2-B917-4109-9948-EE1BF523E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37733"/>
            <a:ext cx="10346267" cy="5054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 систему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непрерывного повышения квалификации педагогов в рамках формирования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посткурсовое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сопровождение педагогов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уровне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муниципальные творческие группы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педагогов по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и апробировать современные формы методической работы (</a:t>
            </a:r>
            <a:r>
              <a:rPr lang="ru-RU" dirty="0" err="1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супервизия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технология исследования урока, методический десант и т.д</a:t>
            </a: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ресурсную карту муниципалитета по формированию функциональной</a:t>
            </a:r>
            <a:b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191B0E"/>
                </a:solidFill>
                <a:latin typeface="Times New Roman" pitchFamily="18" charset="0"/>
                <a:cs typeface="Times New Roman" pitchFamily="18" charset="0"/>
              </a:rPr>
              <a:t>грамотности.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11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FD47C-7031-4905-A88B-8BC0DEDDB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710" y="181303"/>
            <a:ext cx="9601200" cy="74506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Содержательно-технологический компонент</a:t>
            </a:r>
            <a:r>
              <a:rPr lang="ru-RU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96A559-C844-4A4D-869A-5106D589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322" y="913230"/>
            <a:ext cx="10464800" cy="59447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Содержательная составляющая: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Организационно-методическое сопровождение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организация работы  с молодыми педагогами, сопровождение ШНРО, разработка индивидуальных программ профессионального развития, </a:t>
            </a:r>
            <a:r>
              <a:rPr lang="ru-RU" sz="24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межпредметность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Обучающее направление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ПК (обучающие семинары: сущность, компоненты ФГ).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Диагностическая деятельность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обучающихся (диагностические процедуры: анкетирование, опрос, тестирования, чемпионаты), педагогов (выявление профессиональных дефицитов и потребностей, рефлексивно-аналитические семинары, собеседование).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Тиражирование педагогического опыта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РАОП,  конференции (межмуниципальные, краевые, зональные), совещания, публикации, сайты, сетевые сообщества, РМО.</a:t>
            </a:r>
          </a:p>
          <a:p>
            <a:pPr marL="0" indent="0" algn="just">
              <a:buNone/>
            </a:pPr>
            <a:r>
              <a:rPr lang="ru-RU" sz="24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Экспертная деятельность: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экспертиза ИППР, экспертиза заданий, привлечение сторонних экспертов, экспертиза профессиональных конкурсов, материалов. </a:t>
            </a:r>
          </a:p>
          <a:p>
            <a:pPr algn="just"/>
            <a:endParaRPr lang="ru-RU" sz="2400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ru-RU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10084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475</TotalTime>
  <Words>530</Words>
  <Application>Microsoft Office PowerPoint</Application>
  <PresentationFormat>Произвольный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Уголки</vt:lpstr>
      <vt:lpstr>Модель методического сопровождения учителя по формированию функциональной грамотности школьников на муниципальном уровне </vt:lpstr>
      <vt:lpstr>Презентация PowerPoint</vt:lpstr>
      <vt:lpstr>Ценностный и целевой компоненты  </vt:lpstr>
      <vt:lpstr>Методологические основания (подходы) </vt:lpstr>
      <vt:lpstr>Ценности:</vt:lpstr>
      <vt:lpstr>Принципы методического сопровождения:  </vt:lpstr>
      <vt:lpstr>Цель методического сопровождения:</vt:lpstr>
      <vt:lpstr>Задачи:</vt:lpstr>
      <vt:lpstr>Содержательно-технологический компонент </vt:lpstr>
      <vt:lpstr>Содержательно-технологический компонент</vt:lpstr>
      <vt:lpstr>Деятельностная (технологическая) составляющая:</vt:lpstr>
      <vt:lpstr>Рефлексивная составляющая: </vt:lpstr>
      <vt:lpstr>Средства организации методического сопровождения (ресурсная карта) </vt:lpstr>
      <vt:lpstr>Структурно-функциональный компонент </vt:lpstr>
      <vt:lpstr>Результативно-оценочный компонент модели  (рефлексивно-аналитические, диагностические и мониторинговые мероприятия) </vt:lpstr>
      <vt:lpstr>Мы это сделали! Пора внедрять!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методического сопровождения учителя по формированию функциональной грамотности школьников на муниципальном уровне</dc:title>
  <dc:creator>Ольга</dc:creator>
  <cp:lastModifiedBy>Gorbenko</cp:lastModifiedBy>
  <cp:revision>40</cp:revision>
  <dcterms:created xsi:type="dcterms:W3CDTF">2020-10-19T11:09:40Z</dcterms:created>
  <dcterms:modified xsi:type="dcterms:W3CDTF">2020-11-09T08:35:40Z</dcterms:modified>
</cp:coreProperties>
</file>