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1828" r:id="rId3"/>
    <p:sldId id="1824" r:id="rId4"/>
    <p:sldId id="1825" r:id="rId5"/>
    <p:sldId id="1837" r:id="rId6"/>
    <p:sldId id="270" r:id="rId7"/>
    <p:sldId id="1827" r:id="rId8"/>
    <p:sldId id="1830" r:id="rId9"/>
    <p:sldId id="1831" r:id="rId10"/>
    <p:sldId id="1838" r:id="rId11"/>
    <p:sldId id="1829" r:id="rId12"/>
    <p:sldId id="1543" r:id="rId13"/>
    <p:sldId id="1817" r:id="rId14"/>
    <p:sldId id="1836" r:id="rId15"/>
    <p:sldId id="1818" r:id="rId16"/>
    <p:sldId id="1822" r:id="rId17"/>
    <p:sldId id="1834" r:id="rId18"/>
    <p:sldId id="1833" r:id="rId19"/>
    <p:sldId id="273" r:id="rId20"/>
    <p:sldId id="1820" r:id="rId21"/>
    <p:sldId id="1832" r:id="rId22"/>
    <p:sldId id="1796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B99F637-C4E0-43A9-A74B-0FE5928742A1}">
          <p14:sldIdLst>
            <p14:sldId id="256"/>
            <p14:sldId id="1828"/>
            <p14:sldId id="1824"/>
            <p14:sldId id="1825"/>
            <p14:sldId id="1837"/>
            <p14:sldId id="270"/>
            <p14:sldId id="1827"/>
            <p14:sldId id="1830"/>
            <p14:sldId id="1831"/>
            <p14:sldId id="1838"/>
            <p14:sldId id="1829"/>
            <p14:sldId id="1543"/>
            <p14:sldId id="1817"/>
            <p14:sldId id="1836"/>
            <p14:sldId id="1818"/>
            <p14:sldId id="1822"/>
            <p14:sldId id="1834"/>
            <p14:sldId id="1833"/>
            <p14:sldId id="273"/>
            <p14:sldId id="1820"/>
            <p14:sldId id="1832"/>
            <p14:sldId id="1796"/>
          </p14:sldIdLst>
        </p14:section>
        <p14:section name="НЕНУЖНОЕ" id="{A30B5C71-3A45-41AD-97A1-B37A6DE43C0B}">
          <p14:sldIdLst/>
        </p14:section>
      </p14:sectionLst>
    </p:ext>
    <p:ext uri="{EFAFB233-063F-42B5-8137-9DF3F51BA10A}">
      <p15:sldGuideLst xmlns:p15="http://schemas.microsoft.com/office/powerpoint/2012/main">
        <p15:guide id="2" pos="211" userDrawn="1">
          <p15:clr>
            <a:srgbClr val="A4A3A4"/>
          </p15:clr>
        </p15:guide>
        <p15:guide id="3" pos="7242" userDrawn="1">
          <p15:clr>
            <a:srgbClr val="A4A3A4"/>
          </p15:clr>
        </p15:guide>
        <p15:guide id="4" orient="horz" pos="300" userDrawn="1">
          <p15:clr>
            <a:srgbClr val="A4A3A4"/>
          </p15:clr>
        </p15:guide>
        <p15:guide id="5" pos="7469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pos="46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2A16"/>
    <a:srgbClr val="CCCCFF"/>
    <a:srgbClr val="FFFFFF"/>
    <a:srgbClr val="000000"/>
    <a:srgbClr val="3E3466"/>
    <a:srgbClr val="3A3268"/>
    <a:srgbClr val="4D4D4D"/>
    <a:srgbClr val="9999FF"/>
    <a:srgbClr val="9966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5190" autoAdjust="0"/>
  </p:normalViewPr>
  <p:slideViewPr>
    <p:cSldViewPr snapToGrid="0" showGuides="1">
      <p:cViewPr varScale="1">
        <p:scale>
          <a:sx n="109" d="100"/>
          <a:sy n="109" d="100"/>
        </p:scale>
        <p:origin x="660" y="66"/>
      </p:cViewPr>
      <p:guideLst>
        <p:guide pos="211"/>
        <p:guide pos="7242"/>
        <p:guide orient="horz" pos="300"/>
        <p:guide pos="7469"/>
        <p:guide orient="horz" pos="3974"/>
        <p:guide pos="461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78300-CECD-48D9-8A7C-7880CC6CB830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88FA6-3ABD-4298-B2F3-0D1E1AC29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748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88FA6-3ABD-4298-B2F3-0D1E1AC2900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659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88FA6-3ABD-4298-B2F3-0D1E1AC2900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086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C8BAD-DB35-4ACE-BE51-01B5D2130B8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350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C8BAD-DB35-4ACE-BE51-01B5D2130B8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576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C8BAD-DB35-4ACE-BE51-01B5D2130B8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295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088FA6-3ABD-4298-B2F3-0D1E1AC2900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135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4454A1-364D-49A4-9126-601AC0B44D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0162CB-7774-42B6-A8D6-D7100C05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5AFF31-0187-4DCF-86D8-8A12095FE2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4497E3-59CE-48BA-9476-6008FB14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39A5-E25A-4A94-8B87-7C0C22289B7C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F59D18-9B7D-448C-BDD0-9BA60D40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41EB45-9CEC-41BC-B57C-DE54E2362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179D-727B-4054-A229-A9932C56EC67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CF638A-E674-4B7E-B083-50CDF0262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6" t="11640" r="10341" b="10073"/>
          <a:stretch/>
        </p:blipFill>
        <p:spPr>
          <a:xfrm>
            <a:off x="2099598" y="164592"/>
            <a:ext cx="2224725" cy="1225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F9A584-30C7-4A1C-80BC-42483D38AB03}"/>
              </a:ext>
            </a:extLst>
          </p:cNvPr>
          <p:cNvSpPr txBox="1"/>
          <p:nvPr userDrawn="1"/>
        </p:nvSpPr>
        <p:spPr>
          <a:xfrm>
            <a:off x="7191516" y="558369"/>
            <a:ext cx="4887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dirty="0">
                <a:solidFill>
                  <a:srgbClr val="3E2A1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ЕДИНОЕ ОБРАЗОВАТЕЛЬНОЕ ПРОСТРАНСТВО КАК УСЛОВИЕ</a:t>
            </a:r>
            <a:br>
              <a:rPr lang="ru-RU" sz="1200" b="0" dirty="0">
                <a:solidFill>
                  <a:srgbClr val="3E2A1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1200" b="0" dirty="0">
                <a:solidFill>
                  <a:srgbClr val="3E2A1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РАЗВИТИЯ СУВЕРЕННОЙ СИСТЕМЫ ОБРАЗОВАНИЯ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17EAD84-D3AB-4F7C-B9F5-E087C8D3F5C9}"/>
              </a:ext>
            </a:extLst>
          </p:cNvPr>
          <p:cNvGrpSpPr/>
          <p:nvPr userDrawn="1"/>
        </p:nvGrpSpPr>
        <p:grpSpPr>
          <a:xfrm>
            <a:off x="4489198" y="442168"/>
            <a:ext cx="2873095" cy="778045"/>
            <a:chOff x="6208125" y="328992"/>
            <a:chExt cx="2873095" cy="77804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4CEF927E-CBFE-480E-B0A7-F9EF2241A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8125" y="328992"/>
              <a:ext cx="846643" cy="77804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A0756F-3657-4A0F-B8B8-0F745C2A2E6D}"/>
                </a:ext>
              </a:extLst>
            </p:cNvPr>
            <p:cNvSpPr txBox="1"/>
            <p:nvPr/>
          </p:nvSpPr>
          <p:spPr>
            <a:xfrm>
              <a:off x="7054768" y="360663"/>
              <a:ext cx="2026452" cy="688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600" dirty="0"/>
                <a:t>КРАЕВОЙ</a:t>
              </a:r>
              <a:br>
                <a:rPr lang="ru-RU" sz="1600" dirty="0"/>
              </a:br>
              <a:r>
                <a:rPr lang="ru-RU" sz="1600" dirty="0"/>
                <a:t>ПЕДАГОГИЧЕСКИЙ</a:t>
              </a:r>
              <a:br>
                <a:rPr lang="ru-RU" sz="1600" dirty="0"/>
              </a:br>
              <a:r>
                <a:rPr lang="ru-RU" sz="1600" dirty="0"/>
                <a:t>СОВЕТ / 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3276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9B7B42-06BE-402A-AE9A-935E4FA3B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E3D3F1-01BF-4481-A5EA-12F4867EB0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170CA2-A860-460B-BECA-36D918EBA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39A5-E25A-4A94-8B87-7C0C22289B7C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C4DC0A-D9AC-44D6-9660-93AE2D993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89EF86-FDCA-4121-BF98-9030B8A9C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179D-727B-4054-A229-A9932C56EC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422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EF83E25-2D06-4E81-9658-060A1278E9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6A45BB-95BD-43CF-B32B-B80E0F593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377F4D-FB5D-484F-83B6-EC1CAA91A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39A5-E25A-4A94-8B87-7C0C22289B7C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E32E4F-5057-4630-8AC2-31E91B8F0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E519F2-56B8-4F79-BB5D-A083D4709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179D-727B-4054-A229-A9932C56EC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703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4">
            <a:extLst>
              <a:ext uri="{FF2B5EF4-FFF2-40B4-BE49-F238E27FC236}">
                <a16:creationId xmlns:a16="http://schemas.microsoft.com/office/drawing/2014/main" id="{C0206993-FE49-4EAB-8F8B-B80BF5016C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646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0831EB-FD68-410F-A842-731404206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59501D-00ED-4FC7-ABF6-F4226FF18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31B43C-06FB-4131-934D-93C6E2DF4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39A5-E25A-4A94-8B87-7C0C22289B7C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63501A-AF27-41E2-9C20-3BD908CF6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0595E8-6FEB-4BC2-B7BF-2F6A1B08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179D-727B-4054-A229-A9932C56EC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794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ACC399-7E00-4DB2-ACFD-B6A9E77EF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75FC41-AE8B-4333-B193-54A64984C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C773B6-AA1E-46DE-952A-2B9270887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39A5-E25A-4A94-8B87-7C0C22289B7C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8E09DB-02D4-47B9-8923-D54DDC131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6D7AF3-D869-41BE-B88F-06A3D33A0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179D-727B-4054-A229-A9932C56EC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226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BA5071-FC92-4A91-82C8-8EC4E4518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CF56A7-3BFC-4BEB-B4F8-5363808FD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25F0DC-1CFD-4905-B118-DDC62924C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E6073E-F0BD-4180-A997-7D852C3E0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39A5-E25A-4A94-8B87-7C0C22289B7C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507376-7B3C-456B-90AB-EF3388F4D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DD441B-D399-4B6B-BA35-EAAA0992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179D-727B-4054-A229-A9932C56EC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39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0F3669-ED59-42BE-B6CC-D2C75A0E6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43D184-FD2E-4AB8-A291-1039C00F3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631BAD9-8DD7-4125-AE6A-BFF3C7255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7720582-2D25-432F-AB01-26F012E5B2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4B7AC71-B37E-4C88-9F2C-CC97A3E1E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CE673A9-2B73-4951-A71F-A81F8BCE8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39A5-E25A-4A94-8B87-7C0C22289B7C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67BE09C-18C7-493F-AA6B-6D14C5A83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66DAC1-F0F8-4215-A327-7BB281C3E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179D-727B-4054-A229-A9932C56EC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523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295B41-3299-4891-922C-36E02FC7F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5AC652-5B4C-4004-80FD-5074D7884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39A5-E25A-4A94-8B87-7C0C22289B7C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2A6612-6EE2-488C-84BC-224D1C0A8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2E28BCA-A90C-455D-9AC6-672E310BE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179D-727B-4054-A229-A9932C56EC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512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A14BE5-B5A0-4B0F-B834-07AF238B81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849A2C4D-96D6-4D90-BB02-C8BCAAD98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39A5-E25A-4A94-8B87-7C0C22289B7C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004907-93B9-45FE-AF9B-5B56BB1F6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E825D5-E88C-43E9-8ED2-E1B9334A4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179D-727B-4054-A229-A9932C56EC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115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B27DB5-FF60-4B19-9CDC-CF14AA6CC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6C97FC-DCA9-40A0-B856-AD679DA70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DE7F2B-5BD9-49F5-9B06-9D0F6EF9D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18E459-FF73-48ED-90B2-2536DCE8D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39A5-E25A-4A94-8B87-7C0C22289B7C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12E92E-5D13-4718-90D0-57B254C92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AC36FF-1BE7-421D-84EF-AD6BB4A50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179D-727B-4054-A229-A9932C56EC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965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C8D5EC-A855-4977-9569-7F594A927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6FAB6A-3F30-44BF-98ED-D6ECD220D3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0D3627-74E4-4929-9264-4087C870C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DE8FA5-075C-4E85-9121-80521CC86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39A5-E25A-4A94-8B87-7C0C22289B7C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792CED-E60B-40FC-95A2-B3A33C5D5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F58E56-2A90-4522-B1A7-4AE0DA59A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179D-727B-4054-A229-A9932C56EC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43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49F09C-D534-4113-8FA7-AB810A743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090C15-D652-4D08-A9BE-091DFB76D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70EB68-6C3A-4A4F-9A24-D5EE5B3E5F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439A5-E25A-4A94-8B87-7C0C22289B7C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328429-4AE8-4347-96F6-716BAB6E81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1B08C3-6BDE-4F3E-92B8-63278B43F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2179D-727B-4054-A229-A9932C56EC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68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&#1080;&#1085;&#1089;&#1090;&#1080;&#1090;&#1091;&#1090;&#1074;&#1086;&#1089;&#1087;&#1080;&#1090;&#1072;&#1085;&#1080;&#1103;.&#1088;&#1092;/programmy-vospitaniya/ooy/programma-aktivnoy-sotsializatsii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orlyatarussia.ru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CE7A5D4-5387-4D59-814D-4866474E9565}"/>
              </a:ext>
            </a:extLst>
          </p:cNvPr>
          <p:cNvSpPr txBox="1"/>
          <p:nvPr/>
        </p:nvSpPr>
        <p:spPr>
          <a:xfrm>
            <a:off x="975945" y="2718444"/>
            <a:ext cx="95044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3E2A1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Реализация программы социальной активности обучающихся начальных классов</a:t>
            </a:r>
          </a:p>
          <a:p>
            <a:pPr algn="ctr"/>
            <a:r>
              <a:rPr lang="ru-RU" sz="3200" b="1" dirty="0">
                <a:solidFill>
                  <a:srgbClr val="3E2A1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«Орлята России»</a:t>
            </a:r>
          </a:p>
          <a:p>
            <a:pPr algn="ctr"/>
            <a:r>
              <a:rPr lang="ru-RU" sz="3200" b="1" dirty="0">
                <a:solidFill>
                  <a:srgbClr val="3E2A1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в  Красноярском крае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85AC29-4F8F-40AF-B059-CDA4DDFFB305}"/>
              </a:ext>
            </a:extLst>
          </p:cNvPr>
          <p:cNvSpPr txBox="1"/>
          <p:nvPr/>
        </p:nvSpPr>
        <p:spPr>
          <a:xfrm>
            <a:off x="1626577" y="1502103"/>
            <a:ext cx="6611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A98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ВОСПИТАТЕЛЬНОГО ПОТЕНЦИАЛА СИСТЕМЫ ОБРАЗОВАНИЯ КАК КЛЮЧЕВОЕ УСЛОВИЕ УКРЕПЛЕНИЯ НАЦИОНАЛЬНОГО СУВЕРЕНИТЕТА</a:t>
            </a:r>
          </a:p>
          <a:p>
            <a:endParaRPr lang="ru-RU" sz="1200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ПРОГРАММ СОЦИАЛЬНОЙ АКТИВНОСТИ ДЕТЕЙ И МОЛОДЁЖИ</a:t>
            </a:r>
            <a:endParaRPr lang="ru-RU" sz="1200" b="1" dirty="0">
              <a:solidFill>
                <a:srgbClr val="A98B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 descr="D:\Designer\Contacts\Desktop\резка.png">
            <a:extLst>
              <a:ext uri="{FF2B5EF4-FFF2-40B4-BE49-F238E27FC236}">
                <a16:creationId xmlns:a16="http://schemas.microsoft.com/office/drawing/2014/main" id="{315DEC9B-4740-435E-AEC6-485EC6A8E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709" y="1085922"/>
            <a:ext cx="3564438" cy="180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289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4AAA0B-99A1-4AE3-A122-C255E1C7B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19"/>
            <a:ext cx="12192000" cy="684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85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C1C291-9675-4B05-862B-06CB7E66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914" y="0"/>
            <a:ext cx="12247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49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38919C-A40B-43C1-97F0-EA3080DABC15}"/>
              </a:ext>
            </a:extLst>
          </p:cNvPr>
          <p:cNvSpPr txBox="1"/>
          <p:nvPr/>
        </p:nvSpPr>
        <p:spPr>
          <a:xfrm>
            <a:off x="0" y="0"/>
            <a:ext cx="6095999" cy="726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3200" b="1" dirty="0">
                <a:solidFill>
                  <a:srgbClr val="3A3268"/>
                </a:solidFill>
              </a:rPr>
              <a:t>     Программа в </a:t>
            </a:r>
            <a:r>
              <a:rPr lang="ru-RU" sz="3200" b="1" dirty="0">
                <a:solidFill>
                  <a:srgbClr val="3E3466"/>
                </a:solidFill>
              </a:rPr>
              <a:t>регионе</a:t>
            </a:r>
          </a:p>
          <a:p>
            <a:endParaRPr lang="ru-RU" b="1" i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i="1" dirty="0">
              <a:solidFill>
                <a:srgbClr val="3E2A1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июнь 2023г. в программе зарегистрировано </a:t>
            </a:r>
            <a:r>
              <a:rPr lang="ru-RU" sz="16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132  школы  </a:t>
            </a:r>
            <a:r>
              <a:rPr lang="ru-RU" sz="16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Красноярского края </a:t>
            </a:r>
          </a:p>
          <a:p>
            <a:r>
              <a:rPr lang="ru-RU" sz="16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 от общего количества ОО</a:t>
            </a:r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 муниципальных территориях пока нет    участников программы.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6 муниципальных территориях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50% </a:t>
            </a:r>
            <a:r>
              <a:rPr lang="ru-RU" sz="16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 организаций стали участниками программы: </a:t>
            </a:r>
          </a:p>
          <a:p>
            <a:r>
              <a:rPr lang="ru-RU" sz="16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600" dirty="0" err="1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Большеулуйский</a:t>
            </a:r>
            <a:r>
              <a:rPr lang="ru-RU" sz="16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район,</a:t>
            </a:r>
          </a:p>
          <a:p>
            <a:r>
              <a:rPr lang="ru-RU" sz="16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Енисейский район, </a:t>
            </a:r>
          </a:p>
          <a:p>
            <a:r>
              <a:rPr lang="ru-RU" sz="16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Иланский район,</a:t>
            </a:r>
          </a:p>
          <a:p>
            <a:r>
              <a:rPr lang="ru-RU" sz="16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Минусинский район,</a:t>
            </a:r>
          </a:p>
          <a:p>
            <a:r>
              <a:rPr lang="ru-RU" sz="16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600" dirty="0" err="1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Уярский</a:t>
            </a:r>
            <a:r>
              <a:rPr lang="ru-RU" sz="16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район,</a:t>
            </a:r>
          </a:p>
          <a:p>
            <a:r>
              <a:rPr lang="ru-RU" sz="16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г. Сосновоборск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Уярский</a:t>
            </a:r>
            <a:r>
              <a:rPr lang="ru-RU" sz="1600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 - 9 школ из 12 включены в ряды проекта «Орлята России».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i="1" dirty="0">
              <a:solidFill>
                <a:srgbClr val="3E2A1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i="1" dirty="0">
              <a:solidFill>
                <a:srgbClr val="3E2A1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i="1" dirty="0">
              <a:solidFill>
                <a:srgbClr val="3E2A1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i="1" dirty="0">
              <a:solidFill>
                <a:srgbClr val="3E2A1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187554-D779-4B54-9763-06F1014DE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785" y="0"/>
            <a:ext cx="3566469" cy="180457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5D405A2-CA8F-4E51-A25A-D0FF4C182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554" y="495858"/>
            <a:ext cx="3059357" cy="2029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8189AB7-7D27-48CC-96C6-BF0689FC2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4" r="7756"/>
          <a:stretch/>
        </p:blipFill>
        <p:spPr bwMode="auto">
          <a:xfrm>
            <a:off x="6005145" y="2384682"/>
            <a:ext cx="3798277" cy="2238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510E3F9-F88D-4179-B7F3-91F04219B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1" t="10102" r="18673" b="6590"/>
          <a:stretch/>
        </p:blipFill>
        <p:spPr bwMode="auto">
          <a:xfrm>
            <a:off x="8057218" y="4623057"/>
            <a:ext cx="3875141" cy="2234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84383F0-2E5D-425D-80EC-8869B9D8E470}"/>
              </a:ext>
            </a:extLst>
          </p:cNvPr>
          <p:cNvSpPr/>
          <p:nvPr/>
        </p:nvSpPr>
        <p:spPr>
          <a:xfrm>
            <a:off x="259641" y="5372100"/>
            <a:ext cx="5412491" cy="123971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10.08.2023</a:t>
            </a:r>
            <a:r>
              <a:rPr lang="ru-RU" sz="14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</a:t>
            </a:r>
          </a:p>
          <a:p>
            <a:pPr algn="ctr"/>
            <a:r>
              <a:rPr lang="ru-RU" sz="14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Программе  «Орлята России» от Красноярского края  зарегистрировано:</a:t>
            </a:r>
          </a:p>
          <a:p>
            <a:pPr algn="ctr"/>
            <a:endParaRPr lang="ru-RU" sz="1400" b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2869</a:t>
            </a:r>
            <a:r>
              <a:rPr lang="ru-RU" sz="14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классов          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71 755 </a:t>
            </a:r>
            <a:r>
              <a:rPr lang="ru-RU" sz="14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учеников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0584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Объект 2">
            <a:extLst>
              <a:ext uri="{FF2B5EF4-FFF2-40B4-BE49-F238E27FC236}">
                <a16:creationId xmlns:a16="http://schemas.microsoft.com/office/drawing/2014/main" id="{D8BF238A-E90F-F790-73F4-EE2CC0C9BBCB}"/>
              </a:ext>
            </a:extLst>
          </p:cNvPr>
          <p:cNvSpPr txBox="1">
            <a:spLocks/>
          </p:cNvSpPr>
          <p:nvPr/>
        </p:nvSpPr>
        <p:spPr>
          <a:xfrm>
            <a:off x="3015762" y="1441938"/>
            <a:ext cx="8906607" cy="7890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Апрель 2023 г. </a:t>
            </a:r>
            <a:r>
              <a:rPr lang="ru-RU" sz="16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 вебинара по реализации программы «Орлята России» в Красноярском крае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(133 педагога, учителя начальных классов, </a:t>
            </a:r>
            <a:r>
              <a:rPr lang="ru-RU" sz="1600" i="1" dirty="0" err="1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зам.директора</a:t>
            </a:r>
            <a:r>
              <a:rPr lang="ru-RU" sz="1600" i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ВР)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i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ru-RU" sz="1600" i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ru-RU" sz="2400" i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6192CB6-6178-43E0-AD47-7E983BC7E13D}"/>
              </a:ext>
            </a:extLst>
          </p:cNvPr>
          <p:cNvSpPr/>
          <p:nvPr/>
        </p:nvSpPr>
        <p:spPr>
          <a:xfrm>
            <a:off x="1125416" y="2404518"/>
            <a:ext cx="8997364" cy="8925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 2023 г. </a:t>
            </a:r>
            <a:r>
              <a:rPr lang="ru-RU" sz="16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Круглый стол «Программа «Орлята России» в контексте достижения воспитательных задач»</a:t>
            </a:r>
          </a:p>
          <a:p>
            <a:pPr algn="r"/>
            <a:r>
              <a:rPr lang="ru-RU" sz="16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(36 участников, учителя начальных классов</a:t>
            </a:r>
            <a:r>
              <a:rPr lang="ru-RU" sz="2000" i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DC6207-0DCC-4CEE-80E8-C1C8CF3FA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8285" y="-3339"/>
            <a:ext cx="2812979" cy="142331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90FD437-E00E-46BC-938A-DE60615039FF}"/>
              </a:ext>
            </a:extLst>
          </p:cNvPr>
          <p:cNvSpPr/>
          <p:nvPr/>
        </p:nvSpPr>
        <p:spPr>
          <a:xfrm>
            <a:off x="1283677" y="237329"/>
            <a:ext cx="59995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3A3268"/>
                </a:solidFill>
              </a:rPr>
              <a:t>Программа в </a:t>
            </a:r>
            <a:r>
              <a:rPr lang="ru-RU" sz="3200" b="1" dirty="0">
                <a:solidFill>
                  <a:srgbClr val="3E3466"/>
                </a:solidFill>
              </a:rPr>
              <a:t>регионе</a:t>
            </a:r>
            <a:endParaRPr lang="ru-RU" sz="3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2CD4E02-E880-4730-BEB7-C769B70D0B7A}"/>
              </a:ext>
            </a:extLst>
          </p:cNvPr>
          <p:cNvSpPr/>
          <p:nvPr/>
        </p:nvSpPr>
        <p:spPr>
          <a:xfrm>
            <a:off x="770891" y="4879484"/>
            <a:ext cx="7071848" cy="6818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Июнь 2023 г. </a:t>
            </a:r>
            <a:r>
              <a:rPr lang="ru-RU" sz="16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определены Школы – Флагманы Программы </a:t>
            </a:r>
          </a:p>
          <a:p>
            <a:pPr algn="ctr"/>
            <a:r>
              <a:rPr lang="ru-RU" sz="16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«Орлята России» в Красноярском крае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FF576DB-2FD4-40B0-BEB8-0CCC456A00E0}"/>
              </a:ext>
            </a:extLst>
          </p:cNvPr>
          <p:cNvSpPr/>
          <p:nvPr/>
        </p:nvSpPr>
        <p:spPr>
          <a:xfrm>
            <a:off x="770890" y="5706208"/>
            <a:ext cx="3871448" cy="9144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МАОУ «Средняя школа №152 имени А.Д. Березина», г. Красноярск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973FCA-EA3F-4AA3-B3CD-3828B13C57E0}"/>
              </a:ext>
            </a:extLst>
          </p:cNvPr>
          <p:cNvSpPr/>
          <p:nvPr/>
        </p:nvSpPr>
        <p:spPr>
          <a:xfrm>
            <a:off x="5033596" y="5706207"/>
            <a:ext cx="3486150" cy="9144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МБОУ "Школа № 16 имени Героя Советского Союза </a:t>
            </a:r>
          </a:p>
          <a:p>
            <a:pPr algn="ctr"/>
            <a:r>
              <a:rPr lang="ru-RU" sz="14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И.А. </a:t>
            </a:r>
            <a:r>
              <a:rPr lang="ru-RU" sz="1400" b="1" dirty="0" err="1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Лапенкова</a:t>
            </a:r>
            <a:r>
              <a:rPr lang="ru-RU" sz="14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«, г. Ачинск</a:t>
            </a:r>
          </a:p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C7DF978-2991-4C01-B1F2-CC37336D8BD3}"/>
              </a:ext>
            </a:extLst>
          </p:cNvPr>
          <p:cNvSpPr/>
          <p:nvPr/>
        </p:nvSpPr>
        <p:spPr>
          <a:xfrm>
            <a:off x="3015762" y="3580446"/>
            <a:ext cx="8906607" cy="9827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Июнь-август 2023 г. </a:t>
            </a:r>
            <a:r>
              <a:rPr lang="ru-RU" sz="16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профильные смены «Содружество Орлят России»</a:t>
            </a:r>
          </a:p>
          <a:p>
            <a:pPr algn="r"/>
            <a:r>
              <a:rPr lang="ru-RU" sz="16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2022/2023 </a:t>
            </a:r>
            <a:r>
              <a:rPr lang="ru-RU" sz="1600" b="1" dirty="0" err="1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уч.г</a:t>
            </a:r>
            <a:r>
              <a:rPr lang="ru-RU" sz="16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пришкольные лагеря (1-2 классы), региональные лагеря (3-4 классы) </a:t>
            </a:r>
          </a:p>
        </p:txBody>
      </p:sp>
    </p:spTree>
    <p:extLst>
      <p:ext uri="{BB962C8B-B14F-4D97-AF65-F5344CB8AC3E}">
        <p14:creationId xmlns:p14="http://schemas.microsoft.com/office/powerpoint/2010/main" val="4172547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Объект 2">
            <a:extLst>
              <a:ext uri="{FF2B5EF4-FFF2-40B4-BE49-F238E27FC236}">
                <a16:creationId xmlns:a16="http://schemas.microsoft.com/office/drawing/2014/main" id="{D8BF238A-E90F-F790-73F4-EE2CC0C9BBCB}"/>
              </a:ext>
            </a:extLst>
          </p:cNvPr>
          <p:cNvSpPr txBox="1">
            <a:spLocks/>
          </p:cNvSpPr>
          <p:nvPr/>
        </p:nvSpPr>
        <p:spPr>
          <a:xfrm>
            <a:off x="700391" y="211015"/>
            <a:ext cx="11198435" cy="11581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Профильные смены «Содружество Орлят России»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2022/2023 </a:t>
            </a:r>
            <a:r>
              <a:rPr lang="ru-RU" sz="2400" b="1" dirty="0" err="1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уч.г</a:t>
            </a:r>
            <a:r>
              <a:rPr lang="ru-RU" sz="24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Красноярском крае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2F2687-7DB6-462F-92E7-D2273F41E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61" y="523250"/>
            <a:ext cx="3261946" cy="1650488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8832431-B122-426E-B51D-12EF54EE653E}"/>
              </a:ext>
            </a:extLst>
          </p:cNvPr>
          <p:cNvSpPr/>
          <p:nvPr/>
        </p:nvSpPr>
        <p:spPr>
          <a:xfrm>
            <a:off x="6677676" y="1296676"/>
            <a:ext cx="2779691" cy="59460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3E2A16"/>
                </a:solidFill>
              </a:rPr>
              <a:t>Пришкольные лагеря</a:t>
            </a:r>
          </a:p>
          <a:p>
            <a:pPr algn="ctr"/>
            <a:r>
              <a:rPr lang="ru-RU" sz="1600" b="1" dirty="0">
                <a:solidFill>
                  <a:srgbClr val="3E2A16"/>
                </a:solidFill>
              </a:rPr>
              <a:t> (1-2 классы)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5204EDA-B859-4220-851B-196549B8CF0B}"/>
              </a:ext>
            </a:extLst>
          </p:cNvPr>
          <p:cNvSpPr/>
          <p:nvPr/>
        </p:nvSpPr>
        <p:spPr>
          <a:xfrm>
            <a:off x="6677676" y="2253381"/>
            <a:ext cx="2779691" cy="58429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3E2A16"/>
                </a:solidFill>
              </a:rPr>
              <a:t>Региональные лагеря</a:t>
            </a:r>
          </a:p>
          <a:p>
            <a:pPr algn="ctr"/>
            <a:r>
              <a:rPr lang="ru-RU" sz="1600" b="1" dirty="0">
                <a:solidFill>
                  <a:srgbClr val="3E2A16"/>
                </a:solidFill>
              </a:rPr>
              <a:t>(3-4 классы)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14E928-0DFE-493A-A398-FCC82413C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6348" y="2857833"/>
            <a:ext cx="1516028" cy="15107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681B25-0B97-42EF-BDF4-CD268604680A}"/>
              </a:ext>
            </a:extLst>
          </p:cNvPr>
          <p:cNvSpPr txBox="1"/>
          <p:nvPr/>
        </p:nvSpPr>
        <p:spPr>
          <a:xfrm>
            <a:off x="4360985" y="3199773"/>
            <a:ext cx="5662246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09.08-29.08.2023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– профильная смена Программы «Орлята России»  в детском загородном лагере «Крылья-Запад» МАОУ СШ «Комплекс Покровский»   </a:t>
            </a:r>
            <a:r>
              <a:rPr lang="ru-RU" sz="1600" b="1" i="1" dirty="0"/>
              <a:t>(100 участников)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D34209-E1B2-4A73-B18C-8DA5B77F68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184" y="2291720"/>
            <a:ext cx="2400299" cy="2093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4C72F5-3444-4C7B-9928-116618C5E1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2101" y="4626688"/>
            <a:ext cx="2651979" cy="19770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DF7433-C4F5-406B-8A2F-24DD0D1170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4917" y="4742444"/>
            <a:ext cx="3849481" cy="17455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7817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Объект 2">
            <a:extLst>
              <a:ext uri="{FF2B5EF4-FFF2-40B4-BE49-F238E27FC236}">
                <a16:creationId xmlns:a16="http://schemas.microsoft.com/office/drawing/2014/main" id="{D8BF238A-E90F-F790-73F4-EE2CC0C9BBCB}"/>
              </a:ext>
            </a:extLst>
          </p:cNvPr>
          <p:cNvSpPr txBox="1">
            <a:spLocks/>
          </p:cNvSpPr>
          <p:nvPr/>
        </p:nvSpPr>
        <p:spPr>
          <a:xfrm>
            <a:off x="700391" y="211015"/>
            <a:ext cx="11198435" cy="11581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ПРОГРАММА В РЕГИОНЕ </a:t>
            </a:r>
            <a:r>
              <a:rPr lang="ru-RU" sz="16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2023/2024 учебный год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E4C7278-434F-4FA1-904D-604F9D558E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15006"/>
              </p:ext>
            </p:extLst>
          </p:nvPr>
        </p:nvGraphicFramePr>
        <p:xfrm>
          <a:off x="3103685" y="896817"/>
          <a:ext cx="8795144" cy="599295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75740">
                  <a:extLst>
                    <a:ext uri="{9D8B030D-6E8A-4147-A177-3AD203B41FA5}">
                      <a16:colId xmlns:a16="http://schemas.microsoft.com/office/drawing/2014/main" val="2959071286"/>
                    </a:ext>
                  </a:extLst>
                </a:gridCol>
                <a:gridCol w="6419404">
                  <a:extLst>
                    <a:ext uri="{9D8B030D-6E8A-4147-A177-3AD203B41FA5}">
                      <a16:colId xmlns:a16="http://schemas.microsoft.com/office/drawing/2014/main" val="478130553"/>
                    </a:ext>
                  </a:extLst>
                </a:gridCol>
              </a:tblGrid>
              <a:tr h="57771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Дата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 Содержание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778154"/>
                  </a:ext>
                </a:extLst>
              </a:tr>
              <a:tr h="817162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3E2A16"/>
                          </a:solidFill>
                        </a:rPr>
                        <a:t>28.08.2023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3E2A16"/>
                          </a:solidFill>
                        </a:rPr>
                        <a:t> Дистанционный семинар для учителей начальных классов  </a:t>
                      </a:r>
                    </a:p>
                    <a:p>
                      <a:r>
                        <a:rPr lang="ru-RU" dirty="0">
                          <a:solidFill>
                            <a:srgbClr val="3E2A16"/>
                          </a:solidFill>
                        </a:rPr>
                        <a:t>«Реализация программы Орлята России в Красноярском крае»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024511"/>
                  </a:ext>
                </a:extLst>
              </a:tr>
              <a:tr h="660287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3E2A16"/>
                          </a:solidFill>
                        </a:rPr>
                        <a:t>сентябрь 2023 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rgbClr val="3E2A16"/>
                          </a:solidFill>
                        </a:rPr>
                        <a:t>Создание в группы в Телеграм -  «Орлята России» Красноярский край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02621"/>
                  </a:ext>
                </a:extLst>
              </a:tr>
              <a:tr h="9432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rgbClr val="3E2A16"/>
                          </a:solidFill>
                        </a:rPr>
                        <a:t>сентябрь 2023 г.</a:t>
                      </a:r>
                    </a:p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3E2A16"/>
                          </a:solidFill>
                        </a:rPr>
                        <a:t>Окружной слёт участников программы «Орлята России» Сибирского федерального округа</a:t>
                      </a:r>
                    </a:p>
                    <a:p>
                      <a:endParaRPr lang="ru-RU" dirty="0">
                        <a:solidFill>
                          <a:srgbClr val="3E2A1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34028"/>
                  </a:ext>
                </a:extLst>
              </a:tr>
              <a:tr h="891398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3E2A16"/>
                          </a:solidFill>
                        </a:rPr>
                        <a:t>октябрь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3E2A16"/>
                          </a:solidFill>
                        </a:rPr>
                        <a:t>Региональный слёт участников программы «Орлята России» в Красноярском крае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5781521"/>
                  </a:ext>
                </a:extLst>
              </a:tr>
              <a:tr h="891398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3E2A16"/>
                          </a:solidFill>
                        </a:rPr>
                        <a:t>декабрь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3E2A16"/>
                          </a:solidFill>
                        </a:rPr>
                        <a:t>Семинар «Опыт реализации программы «Орлята России»: перспективы участия в контексте решения воспитательных задач».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316207"/>
                  </a:ext>
                </a:extLst>
              </a:tr>
              <a:tr h="1179957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3E2A16"/>
                          </a:solidFill>
                        </a:rPr>
                        <a:t>В течение года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3E2A16"/>
                          </a:solidFill>
                        </a:rPr>
                        <a:t>Серия вебинаров по включению учителей начальных классов в реализацию программы «Орлята России», онлайн-консультация участников программы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637774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2F2687-7DB6-462F-92E7-D2273F41E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85" y="488333"/>
            <a:ext cx="3261946" cy="16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45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077CA6-73D9-408E-9AC9-0A9E43CF66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94"/>
          <a:stretch/>
        </p:blipFill>
        <p:spPr>
          <a:xfrm>
            <a:off x="236587" y="691322"/>
            <a:ext cx="4818989" cy="44258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7E72D6-B5B4-4804-A0C0-064FD36DDA4A}"/>
              </a:ext>
            </a:extLst>
          </p:cNvPr>
          <p:cNvSpPr txBox="1"/>
          <p:nvPr/>
        </p:nvSpPr>
        <p:spPr>
          <a:xfrm>
            <a:off x="5275384" y="1072662"/>
            <a:ext cx="656785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Участников форума определяет регион </a:t>
            </a:r>
          </a:p>
          <a:p>
            <a:r>
              <a:rPr lang="ru-RU" sz="2800" b="1" i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400" i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(квота 28 человек)</a:t>
            </a:r>
          </a:p>
          <a:p>
            <a:endParaRPr lang="ru-RU" b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A98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0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КОМАНДА РЕГИОНА: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A98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 начальных классов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A98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советник директора по воспитанию/педагог-  организатор/старший вожатый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A98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старшеклассник-наставник</a:t>
            </a:r>
          </a:p>
          <a:p>
            <a:endParaRPr lang="ru-RU" b="1" dirty="0">
              <a:solidFill>
                <a:srgbClr val="3E2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b="1" dirty="0">
              <a:solidFill>
                <a:srgbClr val="A98B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A971D87-C02F-44B7-A2D8-E9D40D74C201}"/>
              </a:ext>
            </a:extLst>
          </p:cNvPr>
          <p:cNvSpPr/>
          <p:nvPr/>
        </p:nvSpPr>
        <p:spPr>
          <a:xfrm>
            <a:off x="1863969" y="5433646"/>
            <a:ext cx="6919546" cy="733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3E2A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ИРКУТСК, СЕНТЯБРЬ 2023 г.</a:t>
            </a:r>
          </a:p>
        </p:txBody>
      </p:sp>
    </p:spTree>
    <p:extLst>
      <p:ext uri="{BB962C8B-B14F-4D97-AF65-F5344CB8AC3E}">
        <p14:creationId xmlns:p14="http://schemas.microsoft.com/office/powerpoint/2010/main" val="1435402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076ED-553B-44F7-8211-FF6AA5F33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3E2A16"/>
                </a:solidFill>
              </a:rPr>
              <a:t>ПРОСВЕТИТЕЛЬСКИЙ ПРОЕКТ для обучающихся 5-х классов</a:t>
            </a:r>
            <a:br>
              <a:rPr lang="ru-RU" sz="2800" b="1" dirty="0">
                <a:solidFill>
                  <a:srgbClr val="3E2A16"/>
                </a:solidFill>
              </a:rPr>
            </a:br>
            <a:r>
              <a:rPr lang="ru-RU" sz="2800" b="1" dirty="0">
                <a:solidFill>
                  <a:srgbClr val="3E2A16"/>
                </a:solidFill>
              </a:rPr>
              <a:t> «Я-ТЫ-ОН-ОНА-ВМЕСТЕ ЦЕЛАЯ СТРАНА»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5A51AC-0137-4FE4-B6E4-C606FF4F7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7807" y="1690689"/>
            <a:ext cx="4809394" cy="3205590"/>
          </a:xfrm>
        </p:spPr>
        <p:txBody>
          <a:bodyPr/>
          <a:lstStyle/>
          <a:p>
            <a:pPr marL="0" indent="0">
              <a:buNone/>
            </a:pPr>
            <a:r>
              <a:rPr lang="ru-RU" dirty="0" err="1">
                <a:hlinkClick r:id="rId2"/>
              </a:rPr>
              <a:t>институтвоспитания.рф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6540E3-8CDB-4636-B53A-9E0DEAD945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59" r="10280" b="1683"/>
          <a:stretch/>
        </p:blipFill>
        <p:spPr>
          <a:xfrm>
            <a:off x="418510" y="1690688"/>
            <a:ext cx="5473498" cy="452547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AAF9CA-F01C-41A8-9BCA-B7C9C3436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2547" y="2234555"/>
            <a:ext cx="1896940" cy="207517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B34837-2CEA-4225-9F7F-BB2E1CFF53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9785" y="4491036"/>
            <a:ext cx="3570026" cy="21639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552486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B66BFE-69AC-46F5-8097-9F66DB3C9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28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23840566" name="Рисунок 22384056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" y="-593686"/>
            <a:ext cx="12466602" cy="804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10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D5AF92-790B-4C12-BD08-467FAD75A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1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09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1F7AF6-60BB-45EF-9DC1-57A352FDA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8" y="0"/>
            <a:ext cx="12121662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FA4DC43-7902-43DB-8A77-D7E826EAF3DE}"/>
              </a:ext>
            </a:extLst>
          </p:cNvPr>
          <p:cNvSpPr/>
          <p:nvPr/>
        </p:nvSpPr>
        <p:spPr>
          <a:xfrm>
            <a:off x="8449406" y="703384"/>
            <a:ext cx="3279531" cy="181121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3E2A16"/>
                </a:solidFill>
              </a:rPr>
              <a:t>https://</a:t>
            </a:r>
            <a:r>
              <a:rPr lang="en-US" sz="2000" b="1" dirty="0">
                <a:solidFill>
                  <a:srgbClr val="3E2A1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orlyatarussia</a:t>
            </a:r>
            <a:r>
              <a:rPr lang="en-US" sz="2000" b="1" dirty="0">
                <a:solidFill>
                  <a:srgbClr val="3E2A16"/>
                </a:solidFill>
              </a:rPr>
              <a:t>.ru/</a:t>
            </a:r>
            <a:endParaRPr lang="ru-RU" sz="2000" b="1" dirty="0">
              <a:solidFill>
                <a:srgbClr val="3E2A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55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F1090C-C39B-4984-9EF1-169B08A23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401" y="0"/>
            <a:ext cx="12226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19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CE7A5D4-5387-4D59-814D-4866474E9565}"/>
              </a:ext>
            </a:extLst>
          </p:cNvPr>
          <p:cNvSpPr txBox="1"/>
          <p:nvPr/>
        </p:nvSpPr>
        <p:spPr>
          <a:xfrm>
            <a:off x="1617786" y="1696916"/>
            <a:ext cx="79394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3E2A16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en-US" sz="2800" b="1" dirty="0">
              <a:solidFill>
                <a:srgbClr val="3E2A16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ru-RU" sz="3600" b="1" dirty="0">
                <a:solidFill>
                  <a:srgbClr val="3E2A1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БЛАГОДАРЮ</a:t>
            </a:r>
            <a:endParaRPr lang="en-US" sz="3600" b="1" dirty="0">
              <a:solidFill>
                <a:srgbClr val="3E2A16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ru-RU" sz="3600" b="1" dirty="0">
                <a:solidFill>
                  <a:srgbClr val="3E2A1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 ВНИМАНИЕ!</a:t>
            </a:r>
            <a:endParaRPr lang="en-US" sz="3600" b="1" dirty="0">
              <a:solidFill>
                <a:srgbClr val="3E2A16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en-US" sz="3600" b="1" dirty="0">
              <a:solidFill>
                <a:srgbClr val="3E2A16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ru-RU" sz="3600" b="1" dirty="0">
              <a:solidFill>
                <a:srgbClr val="3E2A16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55CE1E-0CE7-4778-8B22-3C93A4D0CF75}"/>
              </a:ext>
            </a:extLst>
          </p:cNvPr>
          <p:cNvSpPr txBox="1"/>
          <p:nvPr/>
        </p:nvSpPr>
        <p:spPr>
          <a:xfrm>
            <a:off x="1907931" y="4602797"/>
            <a:ext cx="7332784" cy="14773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3E2A16"/>
                </a:solidFill>
              </a:rPr>
              <a:t>Потапова Елена Ивановна, региональный координатор программы</a:t>
            </a:r>
            <a:r>
              <a:rPr lang="en-US" b="1" i="1" dirty="0">
                <a:solidFill>
                  <a:srgbClr val="3E2A16"/>
                </a:solidFill>
              </a:rPr>
              <a:t> </a:t>
            </a:r>
            <a:r>
              <a:rPr lang="ru-RU" b="1" i="1" dirty="0">
                <a:solidFill>
                  <a:srgbClr val="3E2A16"/>
                </a:solidFill>
              </a:rPr>
              <a:t> «Орлята России» в Красноярском крае,</a:t>
            </a:r>
            <a:endParaRPr lang="en-US" b="1" i="1" dirty="0">
              <a:solidFill>
                <a:srgbClr val="3E2A16"/>
              </a:solidFill>
            </a:endParaRPr>
          </a:p>
          <a:p>
            <a:r>
              <a:rPr lang="ru-RU" i="1" dirty="0">
                <a:solidFill>
                  <a:srgbClr val="3E2A16"/>
                </a:solidFill>
              </a:rPr>
              <a:t> старший преподаватель кафедры дисциплин</a:t>
            </a:r>
            <a:endParaRPr lang="en-US" i="1" dirty="0">
              <a:solidFill>
                <a:srgbClr val="3E2A16"/>
              </a:solidFill>
            </a:endParaRPr>
          </a:p>
          <a:p>
            <a:r>
              <a:rPr lang="ru-RU" i="1" dirty="0">
                <a:solidFill>
                  <a:srgbClr val="3E2A16"/>
                </a:solidFill>
              </a:rPr>
              <a:t> общественно-научного цикла и технологий воспитания КК ИПК </a:t>
            </a:r>
          </a:p>
          <a:p>
            <a:r>
              <a:rPr lang="ru-RU" i="1" dirty="0">
                <a:solidFill>
                  <a:srgbClr val="3E2A16"/>
                </a:solidFill>
              </a:rPr>
              <a:t> </a:t>
            </a:r>
            <a:r>
              <a:rPr lang="ru-RU" b="1" i="1" dirty="0">
                <a:solidFill>
                  <a:srgbClr val="3E2A16"/>
                </a:solidFill>
              </a:rPr>
              <a:t>Тел.: 8(391)206-99-76 (доб. 778)</a:t>
            </a:r>
            <a:r>
              <a:rPr lang="en-US" b="1" i="1" dirty="0">
                <a:solidFill>
                  <a:srgbClr val="3E2A16"/>
                </a:solidFill>
              </a:rPr>
              <a:t>     e-mail</a:t>
            </a:r>
            <a:r>
              <a:rPr lang="ru-RU" b="1" i="1" dirty="0">
                <a:solidFill>
                  <a:srgbClr val="3E2A16"/>
                </a:solidFill>
              </a:rPr>
              <a:t>:</a:t>
            </a:r>
            <a:r>
              <a:rPr lang="en-US" b="1" i="1" dirty="0">
                <a:solidFill>
                  <a:srgbClr val="3E2A16"/>
                </a:solidFill>
              </a:rPr>
              <a:t>potapova@kipk.ru</a:t>
            </a:r>
            <a:endParaRPr lang="ru-RU" b="1" i="1" dirty="0">
              <a:solidFill>
                <a:srgbClr val="3E2A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67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A3DA51-CABA-46C2-B2C3-1C23CD47C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" y="0"/>
            <a:ext cx="12187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83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A69A31-1369-488C-A679-09B0391CC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" y="0"/>
            <a:ext cx="12187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52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822906-84E4-4311-966E-BAD3E04B3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64" y="0"/>
            <a:ext cx="12208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41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40255" y="-27501"/>
            <a:ext cx="3811040" cy="1323818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7133631" y="-162902"/>
            <a:ext cx="5080892" cy="2925914"/>
            <a:chOff x="4254701" y="15575"/>
            <a:chExt cx="6449066" cy="3316508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08398" y="15575"/>
              <a:ext cx="3995369" cy="13177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47637" y="1083780"/>
              <a:ext cx="183032" cy="18304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92228" y="1114425"/>
              <a:ext cx="237827" cy="2393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32867" y="1414767"/>
              <a:ext cx="1961273" cy="191394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4701" y="1441371"/>
              <a:ext cx="1890726" cy="18907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09089" y="1357262"/>
              <a:ext cx="2017641" cy="190071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49837" y="2232939"/>
              <a:ext cx="122877" cy="12367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73541" y="1591526"/>
              <a:ext cx="1723847" cy="168224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00238" y="1543840"/>
              <a:ext cx="1744953" cy="1682241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1247607" y="3875559"/>
            <a:ext cx="5679007" cy="2979861"/>
            <a:chOff x="0" y="4273880"/>
            <a:chExt cx="6262683" cy="3286125"/>
          </a:xfrm>
        </p:grpSpPr>
        <p:sp>
          <p:nvSpPr>
            <p:cNvPr id="18" name="object 18"/>
            <p:cNvSpPr/>
            <p:nvPr/>
          </p:nvSpPr>
          <p:spPr>
            <a:xfrm>
              <a:off x="5811405" y="6690532"/>
              <a:ext cx="450850" cy="149860"/>
            </a:xfrm>
            <a:custGeom>
              <a:avLst/>
              <a:gdLst/>
              <a:ahLst/>
              <a:cxnLst/>
              <a:rect l="l" t="t" r="r" b="b"/>
              <a:pathLst>
                <a:path w="450850" h="149859">
                  <a:moveTo>
                    <a:pt x="450735" y="0"/>
                  </a:moveTo>
                  <a:lnTo>
                    <a:pt x="0" y="62496"/>
                  </a:lnTo>
                  <a:lnTo>
                    <a:pt x="119951" y="149618"/>
                  </a:lnTo>
                  <a:lnTo>
                    <a:pt x="450735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907718" y="6690531"/>
              <a:ext cx="354965" cy="311785"/>
            </a:xfrm>
            <a:custGeom>
              <a:avLst/>
              <a:gdLst/>
              <a:ahLst/>
              <a:cxnLst/>
              <a:rect l="l" t="t" r="r" b="b"/>
              <a:pathLst>
                <a:path w="354964" h="311784">
                  <a:moveTo>
                    <a:pt x="354418" y="0"/>
                  </a:moveTo>
                  <a:lnTo>
                    <a:pt x="23634" y="149618"/>
                  </a:lnTo>
                  <a:lnTo>
                    <a:pt x="0" y="311696"/>
                  </a:lnTo>
                  <a:lnTo>
                    <a:pt x="354418" y="0"/>
                  </a:lnTo>
                  <a:close/>
                </a:path>
              </a:pathLst>
            </a:custGeom>
            <a:solidFill>
              <a:srgbClr val="F29130"/>
            </a:solidFill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907714" y="6690527"/>
              <a:ext cx="354965" cy="311785"/>
            </a:xfrm>
            <a:custGeom>
              <a:avLst/>
              <a:gdLst/>
              <a:ahLst/>
              <a:cxnLst/>
              <a:rect l="l" t="t" r="r" b="b"/>
              <a:pathLst>
                <a:path w="354964" h="311784">
                  <a:moveTo>
                    <a:pt x="354431" y="0"/>
                  </a:moveTo>
                  <a:lnTo>
                    <a:pt x="68821" y="202907"/>
                  </a:lnTo>
                  <a:lnTo>
                    <a:pt x="0" y="311696"/>
                  </a:lnTo>
                  <a:lnTo>
                    <a:pt x="354431" y="0"/>
                  </a:lnTo>
                  <a:close/>
                </a:path>
              </a:pathLst>
            </a:custGeom>
            <a:solidFill>
              <a:srgbClr val="CA7528"/>
            </a:solidFill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5976543" y="6690532"/>
              <a:ext cx="285750" cy="334645"/>
            </a:xfrm>
            <a:custGeom>
              <a:avLst/>
              <a:gdLst/>
              <a:ahLst/>
              <a:cxnLst/>
              <a:rect l="l" t="t" r="r" b="b"/>
              <a:pathLst>
                <a:path w="285750" h="334645">
                  <a:moveTo>
                    <a:pt x="285597" y="0"/>
                  </a:moveTo>
                  <a:lnTo>
                    <a:pt x="0" y="202895"/>
                  </a:lnTo>
                  <a:lnTo>
                    <a:pt x="88671" y="334403"/>
                  </a:lnTo>
                  <a:lnTo>
                    <a:pt x="285597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776707" y="5403376"/>
              <a:ext cx="1254125" cy="1254125"/>
            </a:xfrm>
            <a:custGeom>
              <a:avLst/>
              <a:gdLst/>
              <a:ahLst/>
              <a:cxnLst/>
              <a:rect l="l" t="t" r="r" b="b"/>
              <a:pathLst>
                <a:path w="1254125" h="1254125">
                  <a:moveTo>
                    <a:pt x="1167841" y="1254061"/>
                  </a:moveTo>
                  <a:lnTo>
                    <a:pt x="86220" y="1254061"/>
                  </a:lnTo>
                  <a:lnTo>
                    <a:pt x="52742" y="1247258"/>
                  </a:lnTo>
                  <a:lnTo>
                    <a:pt x="25326" y="1228734"/>
                  </a:lnTo>
                  <a:lnTo>
                    <a:pt x="6803" y="1201319"/>
                  </a:lnTo>
                  <a:lnTo>
                    <a:pt x="0" y="1167841"/>
                  </a:lnTo>
                  <a:lnTo>
                    <a:pt x="0" y="86220"/>
                  </a:lnTo>
                  <a:lnTo>
                    <a:pt x="6803" y="52742"/>
                  </a:lnTo>
                  <a:lnTo>
                    <a:pt x="25326" y="25326"/>
                  </a:lnTo>
                  <a:lnTo>
                    <a:pt x="52742" y="6803"/>
                  </a:lnTo>
                  <a:lnTo>
                    <a:pt x="86220" y="0"/>
                  </a:lnTo>
                  <a:lnTo>
                    <a:pt x="1167841" y="0"/>
                  </a:lnTo>
                  <a:lnTo>
                    <a:pt x="1201319" y="6803"/>
                  </a:lnTo>
                  <a:lnTo>
                    <a:pt x="1228734" y="25326"/>
                  </a:lnTo>
                  <a:lnTo>
                    <a:pt x="1247258" y="52742"/>
                  </a:lnTo>
                  <a:lnTo>
                    <a:pt x="1254061" y="86220"/>
                  </a:lnTo>
                  <a:lnTo>
                    <a:pt x="1254061" y="1167841"/>
                  </a:lnTo>
                  <a:lnTo>
                    <a:pt x="1247258" y="1201319"/>
                  </a:lnTo>
                  <a:lnTo>
                    <a:pt x="1228734" y="1228734"/>
                  </a:lnTo>
                  <a:lnTo>
                    <a:pt x="1201319" y="1247258"/>
                  </a:lnTo>
                  <a:lnTo>
                    <a:pt x="1167841" y="1254061"/>
                  </a:lnTo>
                  <a:close/>
                </a:path>
              </a:pathLst>
            </a:custGeom>
            <a:ln w="2540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6600901"/>
              <a:ext cx="2777210" cy="95910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67340" y="4273880"/>
              <a:ext cx="1480055" cy="437015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8861862" y="5390619"/>
            <a:ext cx="1138392" cy="1229989"/>
            <a:chOff x="8339167" y="5934243"/>
            <a:chExt cx="1279525" cy="1279525"/>
          </a:xfrm>
        </p:grpSpPr>
        <p:sp>
          <p:nvSpPr>
            <p:cNvPr id="26" name="object 26"/>
            <p:cNvSpPr/>
            <p:nvPr/>
          </p:nvSpPr>
          <p:spPr>
            <a:xfrm>
              <a:off x="8351867" y="5946943"/>
              <a:ext cx="1254125" cy="1254125"/>
            </a:xfrm>
            <a:custGeom>
              <a:avLst/>
              <a:gdLst/>
              <a:ahLst/>
              <a:cxnLst/>
              <a:rect l="l" t="t" r="r" b="b"/>
              <a:pathLst>
                <a:path w="1254125" h="1254125">
                  <a:moveTo>
                    <a:pt x="1167841" y="1254061"/>
                  </a:moveTo>
                  <a:lnTo>
                    <a:pt x="86220" y="1254061"/>
                  </a:lnTo>
                  <a:lnTo>
                    <a:pt x="52742" y="1247258"/>
                  </a:lnTo>
                  <a:lnTo>
                    <a:pt x="25326" y="1228734"/>
                  </a:lnTo>
                  <a:lnTo>
                    <a:pt x="6803" y="1201319"/>
                  </a:lnTo>
                  <a:lnTo>
                    <a:pt x="0" y="1167841"/>
                  </a:lnTo>
                  <a:lnTo>
                    <a:pt x="0" y="86220"/>
                  </a:lnTo>
                  <a:lnTo>
                    <a:pt x="6803" y="52742"/>
                  </a:lnTo>
                  <a:lnTo>
                    <a:pt x="25326" y="25326"/>
                  </a:lnTo>
                  <a:lnTo>
                    <a:pt x="52742" y="6803"/>
                  </a:lnTo>
                  <a:lnTo>
                    <a:pt x="86220" y="0"/>
                  </a:lnTo>
                  <a:lnTo>
                    <a:pt x="1167841" y="0"/>
                  </a:lnTo>
                  <a:lnTo>
                    <a:pt x="1201319" y="6803"/>
                  </a:lnTo>
                  <a:lnTo>
                    <a:pt x="1228734" y="25326"/>
                  </a:lnTo>
                  <a:lnTo>
                    <a:pt x="1247258" y="52742"/>
                  </a:lnTo>
                  <a:lnTo>
                    <a:pt x="1254061" y="86220"/>
                  </a:lnTo>
                  <a:lnTo>
                    <a:pt x="1254061" y="1167841"/>
                  </a:lnTo>
                  <a:lnTo>
                    <a:pt x="1247258" y="1201319"/>
                  </a:lnTo>
                  <a:lnTo>
                    <a:pt x="1228734" y="1228734"/>
                  </a:lnTo>
                  <a:lnTo>
                    <a:pt x="1201319" y="1247258"/>
                  </a:lnTo>
                  <a:lnTo>
                    <a:pt x="1167841" y="1254061"/>
                  </a:lnTo>
                  <a:close/>
                </a:path>
              </a:pathLst>
            </a:custGeom>
            <a:ln w="2540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450349" y="6044646"/>
              <a:ext cx="1071860" cy="1071854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951927" y="4095063"/>
            <a:ext cx="1323626" cy="670783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indent="86373" defTabSz="829178">
              <a:spcBef>
                <a:spcPts val="91"/>
              </a:spcBef>
            </a:pPr>
            <a:r>
              <a:rPr sz="105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РЕГИСТРАЦИЯ  </a:t>
            </a:r>
            <a:endParaRPr lang="ru-RU" sz="1050" dirty="0">
              <a:solidFill>
                <a:srgbClr val="734B9E"/>
              </a:solidFill>
              <a:latin typeface="Muller Regular" pitchFamily="2" charset="-52"/>
              <a:cs typeface="Tahoma"/>
            </a:endParaRPr>
          </a:p>
          <a:p>
            <a:pPr marL="11516" marR="4607" indent="86373" defTabSz="829178">
              <a:spcBef>
                <a:spcPts val="91"/>
              </a:spcBef>
            </a:pPr>
            <a:r>
              <a:rPr sz="105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В ПРОГРАММЕ,  МЕТОДИЧЕСКИЕ  РЕКОМЕНДАЦИИ</a:t>
            </a:r>
            <a:endParaRPr sz="1050" dirty="0">
              <a:solidFill>
                <a:prstClr val="black"/>
              </a:solidFill>
              <a:latin typeface="Muller Regular" pitchFamily="2" charset="-52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185938" y="5132147"/>
            <a:ext cx="1148729" cy="184976"/>
          </a:xfrm>
          <a:prstGeom prst="rect">
            <a:avLst/>
          </a:prstGeom>
        </p:spPr>
        <p:txBody>
          <a:bodyPr vert="horz" wrap="square" lIns="0" tIns="15547" rIns="0" bIns="0" rtlCol="0">
            <a:spAutoFit/>
          </a:bodyPr>
          <a:lstStyle/>
          <a:p>
            <a:pPr marL="11516" defTabSz="829178">
              <a:spcBef>
                <a:spcPts val="122"/>
              </a:spcBef>
            </a:pPr>
            <a:r>
              <a:rPr sz="110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СООБЩЕСТВО ВК</a:t>
            </a:r>
            <a:endParaRPr sz="1100" dirty="0">
              <a:solidFill>
                <a:prstClr val="black"/>
              </a:solidFill>
              <a:latin typeface="Muller Regular" pitchFamily="2" charset="-52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854035" y="5132147"/>
            <a:ext cx="1230742" cy="184976"/>
          </a:xfrm>
          <a:prstGeom prst="rect">
            <a:avLst/>
          </a:prstGeom>
        </p:spPr>
        <p:txBody>
          <a:bodyPr vert="horz" wrap="square" lIns="0" tIns="15547" rIns="0" bIns="0" rtlCol="0">
            <a:spAutoFit/>
          </a:bodyPr>
          <a:lstStyle/>
          <a:p>
            <a:pPr marL="11516" defTabSz="829178">
              <a:spcBef>
                <a:spcPts val="122"/>
              </a:spcBef>
            </a:pPr>
            <a:r>
              <a:rPr sz="110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ТЕЛЕГРАМ-КАНАЛ</a:t>
            </a:r>
            <a:endParaRPr sz="1100" dirty="0">
              <a:solidFill>
                <a:prstClr val="black"/>
              </a:solidFill>
              <a:latin typeface="Muller Regular" pitchFamily="2" charset="-52"/>
              <a:cs typeface="Tahom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695251" y="3235565"/>
            <a:ext cx="4373320" cy="1856287"/>
          </a:xfrm>
          <a:custGeom>
            <a:avLst/>
            <a:gdLst/>
            <a:ahLst/>
            <a:cxnLst/>
            <a:rect l="l" t="t" r="r" b="b"/>
            <a:pathLst>
              <a:path w="4363720" h="1815464">
                <a:moveTo>
                  <a:pt x="4270184" y="0"/>
                </a:moveTo>
                <a:lnTo>
                  <a:pt x="93459" y="0"/>
                </a:lnTo>
                <a:lnTo>
                  <a:pt x="57173" y="7373"/>
                </a:lnTo>
                <a:lnTo>
                  <a:pt x="27455" y="27451"/>
                </a:lnTo>
                <a:lnTo>
                  <a:pt x="7375" y="57167"/>
                </a:lnTo>
                <a:lnTo>
                  <a:pt x="0" y="93459"/>
                </a:lnTo>
                <a:lnTo>
                  <a:pt x="0" y="1721840"/>
                </a:lnTo>
                <a:lnTo>
                  <a:pt x="7375" y="1758126"/>
                </a:lnTo>
                <a:lnTo>
                  <a:pt x="27455" y="1787844"/>
                </a:lnTo>
                <a:lnTo>
                  <a:pt x="57173" y="1807924"/>
                </a:lnTo>
                <a:lnTo>
                  <a:pt x="93459" y="1815299"/>
                </a:lnTo>
                <a:lnTo>
                  <a:pt x="4270184" y="1815299"/>
                </a:lnTo>
                <a:lnTo>
                  <a:pt x="4306470" y="1807924"/>
                </a:lnTo>
                <a:lnTo>
                  <a:pt x="4336187" y="1787844"/>
                </a:lnTo>
                <a:lnTo>
                  <a:pt x="4356268" y="1758126"/>
                </a:lnTo>
                <a:lnTo>
                  <a:pt x="4363643" y="1721840"/>
                </a:lnTo>
                <a:lnTo>
                  <a:pt x="4363643" y="93459"/>
                </a:lnTo>
                <a:lnTo>
                  <a:pt x="4356268" y="57167"/>
                </a:lnTo>
                <a:lnTo>
                  <a:pt x="4336187" y="27451"/>
                </a:lnTo>
                <a:lnTo>
                  <a:pt x="4306470" y="7373"/>
                </a:lnTo>
                <a:lnTo>
                  <a:pt x="4270184" y="0"/>
                </a:lnTo>
                <a:close/>
              </a:path>
            </a:pathLst>
          </a:custGeom>
          <a:solidFill>
            <a:srgbClr val="B18FC1"/>
          </a:solid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873041" y="3547151"/>
            <a:ext cx="3735336" cy="123914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218235" indent="-207294" defTabSz="829178">
              <a:spcBef>
                <a:spcPts val="91"/>
              </a:spcBef>
              <a:buFontTx/>
              <a:buChar char="•"/>
              <a:tabLst>
                <a:tab pos="218235" algn="l"/>
                <a:tab pos="218811" algn="l"/>
              </a:tabLst>
            </a:pPr>
            <a:r>
              <a:rPr sz="997" dirty="0">
                <a:solidFill>
                  <a:srgbClr val="FFFFFF"/>
                </a:solidFill>
                <a:latin typeface="Muller Regular" pitchFamily="2" charset="-52"/>
                <a:cs typeface="Lucida Sans Unicode"/>
              </a:rPr>
              <a:t>Всероссийский детский центр «Орлёнок»</a:t>
            </a:r>
            <a:endParaRPr sz="997" dirty="0">
              <a:solidFill>
                <a:prstClr val="black"/>
              </a:solidFill>
              <a:latin typeface="Muller Regular" pitchFamily="2" charset="-52"/>
              <a:cs typeface="Lucida Sans Unicode"/>
            </a:endParaRPr>
          </a:p>
          <a:p>
            <a:pPr marL="218235" indent="-207294" defTabSz="829178">
              <a:buFontTx/>
              <a:buChar char="•"/>
              <a:tabLst>
                <a:tab pos="218235" algn="l"/>
                <a:tab pos="218811" algn="l"/>
              </a:tabLst>
            </a:pPr>
            <a:r>
              <a:rPr sz="997" dirty="0">
                <a:solidFill>
                  <a:srgbClr val="FFFFFF"/>
                </a:solidFill>
                <a:latin typeface="Muller Regular" pitchFamily="2" charset="-52"/>
                <a:cs typeface="Lucida Sans Unicode"/>
              </a:rPr>
              <a:t>Всероссийский детский центр «Океан»</a:t>
            </a:r>
            <a:endParaRPr sz="997" dirty="0">
              <a:solidFill>
                <a:prstClr val="black"/>
              </a:solidFill>
              <a:latin typeface="Muller Regular" pitchFamily="2" charset="-52"/>
              <a:cs typeface="Lucida Sans Unicode"/>
            </a:endParaRPr>
          </a:p>
          <a:p>
            <a:pPr marL="218235" indent="-207294" defTabSz="829178">
              <a:buFontTx/>
              <a:buChar char="•"/>
              <a:tabLst>
                <a:tab pos="218235" algn="l"/>
                <a:tab pos="218811" algn="l"/>
              </a:tabLst>
            </a:pPr>
            <a:r>
              <a:rPr sz="997" dirty="0">
                <a:solidFill>
                  <a:srgbClr val="FFFFFF"/>
                </a:solidFill>
                <a:latin typeface="Muller Regular" pitchFamily="2" charset="-52"/>
                <a:cs typeface="Lucida Sans Unicode"/>
              </a:rPr>
              <a:t>Клуб выпускников конкурса «Лидеры России» «Эльбрус»</a:t>
            </a:r>
            <a:endParaRPr sz="997" dirty="0">
              <a:solidFill>
                <a:prstClr val="black"/>
              </a:solidFill>
              <a:latin typeface="Muller Regular" pitchFamily="2" charset="-52"/>
              <a:cs typeface="Lucida Sans Unicode"/>
            </a:endParaRPr>
          </a:p>
          <a:p>
            <a:pPr marL="218235" indent="-207294" defTabSz="829178">
              <a:buFontTx/>
              <a:buChar char="•"/>
              <a:tabLst>
                <a:tab pos="218235" algn="l"/>
                <a:tab pos="218811" algn="l"/>
              </a:tabLst>
            </a:pPr>
            <a:r>
              <a:rPr sz="997" dirty="0">
                <a:solidFill>
                  <a:srgbClr val="FFFFFF"/>
                </a:solidFill>
                <a:latin typeface="Muller Regular" pitchFamily="2" charset="-52"/>
                <a:cs typeface="Lucida Sans Unicode"/>
              </a:rPr>
              <a:t>Интеллектуальная игра «Что? Где? Когда?»</a:t>
            </a:r>
            <a:endParaRPr sz="997" dirty="0">
              <a:solidFill>
                <a:prstClr val="black"/>
              </a:solidFill>
              <a:latin typeface="Muller Regular" pitchFamily="2" charset="-52"/>
              <a:cs typeface="Lucida Sans Unicode"/>
            </a:endParaRPr>
          </a:p>
          <a:p>
            <a:pPr marL="218235" indent="-207294" defTabSz="829178">
              <a:buFontTx/>
              <a:buChar char="•"/>
              <a:tabLst>
                <a:tab pos="218235" algn="l"/>
                <a:tab pos="218811" algn="l"/>
              </a:tabLst>
            </a:pPr>
            <a:r>
              <a:rPr sz="997" dirty="0">
                <a:solidFill>
                  <a:srgbClr val="FFFFFF"/>
                </a:solidFill>
                <a:latin typeface="Muller Regular" pitchFamily="2" charset="-52"/>
                <a:cs typeface="Lucida Sans Unicode"/>
              </a:rPr>
              <a:t>Дом Деда Мороза в Великом Устюге</a:t>
            </a:r>
            <a:endParaRPr sz="997" dirty="0">
              <a:solidFill>
                <a:prstClr val="black"/>
              </a:solidFill>
              <a:latin typeface="Muller Regular" pitchFamily="2" charset="-52"/>
              <a:cs typeface="Lucida Sans Unicode"/>
            </a:endParaRPr>
          </a:p>
          <a:p>
            <a:pPr marL="218235" indent="-207294" defTabSz="829178">
              <a:buFontTx/>
              <a:buChar char="•"/>
              <a:tabLst>
                <a:tab pos="218235" algn="l"/>
                <a:tab pos="218811" algn="l"/>
              </a:tabLst>
            </a:pPr>
            <a:r>
              <a:rPr sz="997" dirty="0">
                <a:solidFill>
                  <a:srgbClr val="FFFFFF"/>
                </a:solidFill>
                <a:latin typeface="Muller Regular" pitchFamily="2" charset="-52"/>
                <a:cs typeface="Lucida Sans Unicode"/>
              </a:rPr>
              <a:t>Проект #ЖИТЬ</a:t>
            </a:r>
            <a:endParaRPr sz="997" dirty="0">
              <a:solidFill>
                <a:prstClr val="black"/>
              </a:solidFill>
              <a:latin typeface="Muller Regular" pitchFamily="2" charset="-52"/>
              <a:cs typeface="Lucida Sans Unicode"/>
            </a:endParaRPr>
          </a:p>
          <a:p>
            <a:pPr marL="218235" indent="-207294" defTabSz="829178">
              <a:buFontTx/>
              <a:buChar char="•"/>
              <a:tabLst>
                <a:tab pos="218235" algn="l"/>
                <a:tab pos="218811" algn="l"/>
              </a:tabLst>
            </a:pPr>
            <a:r>
              <a:rPr sz="997" dirty="0">
                <a:solidFill>
                  <a:srgbClr val="FFFFFF"/>
                </a:solidFill>
                <a:latin typeface="Muller Regular" pitchFamily="2" charset="-52"/>
                <a:cs typeface="Lucida Sans Unicode"/>
              </a:rPr>
              <a:t>Волонтеры Победы</a:t>
            </a:r>
            <a:endParaRPr sz="997" dirty="0">
              <a:solidFill>
                <a:prstClr val="black"/>
              </a:solidFill>
              <a:latin typeface="Muller Regular" pitchFamily="2" charset="-52"/>
              <a:cs typeface="Lucida Sans Unicode"/>
            </a:endParaRPr>
          </a:p>
          <a:p>
            <a:pPr marL="218235" indent="-207294" defTabSz="829178">
              <a:buFontTx/>
              <a:buChar char="•"/>
              <a:tabLst>
                <a:tab pos="218235" algn="l"/>
                <a:tab pos="218811" algn="l"/>
              </a:tabLst>
            </a:pPr>
            <a:r>
              <a:rPr sz="997" dirty="0">
                <a:solidFill>
                  <a:srgbClr val="FFFFFF"/>
                </a:solidFill>
                <a:latin typeface="Muller Regular" pitchFamily="2" charset="-52"/>
                <a:cs typeface="Lucida Sans Unicode"/>
              </a:rPr>
              <a:t>Волонтеры-экологи «Делай»</a:t>
            </a:r>
            <a:endParaRPr sz="997" dirty="0">
              <a:solidFill>
                <a:prstClr val="black"/>
              </a:solidFill>
              <a:latin typeface="Muller Regular" pitchFamily="2" charset="-52"/>
              <a:cs typeface="Lucida Sans Unicod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873051" y="3335841"/>
            <a:ext cx="827450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088" dirty="0">
                <a:solidFill>
                  <a:srgbClr val="FFFFFF"/>
                </a:solidFill>
                <a:latin typeface="Muller Regular" pitchFamily="2" charset="-52"/>
                <a:cs typeface="Tahoma"/>
              </a:rPr>
              <a:t>Партнёры:</a:t>
            </a:r>
            <a:endParaRPr sz="1088" dirty="0">
              <a:solidFill>
                <a:prstClr val="black"/>
              </a:solidFill>
              <a:latin typeface="Muller Regular" pitchFamily="2" charset="-52"/>
              <a:cs typeface="Tahoma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755108" y="3298277"/>
            <a:ext cx="3957026" cy="1646265"/>
          </a:xfrm>
          <a:custGeom>
            <a:avLst/>
            <a:gdLst/>
            <a:ahLst/>
            <a:cxnLst/>
            <a:rect l="l" t="t" r="r" b="b"/>
            <a:pathLst>
              <a:path w="4363720" h="1815464">
                <a:moveTo>
                  <a:pt x="4270184" y="1815299"/>
                </a:moveTo>
                <a:lnTo>
                  <a:pt x="93459" y="1815299"/>
                </a:lnTo>
                <a:lnTo>
                  <a:pt x="57173" y="1807924"/>
                </a:lnTo>
                <a:lnTo>
                  <a:pt x="27455" y="1787844"/>
                </a:lnTo>
                <a:lnTo>
                  <a:pt x="7375" y="1758126"/>
                </a:lnTo>
                <a:lnTo>
                  <a:pt x="0" y="1721840"/>
                </a:lnTo>
                <a:lnTo>
                  <a:pt x="0" y="93459"/>
                </a:lnTo>
                <a:lnTo>
                  <a:pt x="7375" y="57167"/>
                </a:lnTo>
                <a:lnTo>
                  <a:pt x="27455" y="27451"/>
                </a:lnTo>
                <a:lnTo>
                  <a:pt x="57173" y="7373"/>
                </a:lnTo>
                <a:lnTo>
                  <a:pt x="93459" y="0"/>
                </a:lnTo>
                <a:lnTo>
                  <a:pt x="4270184" y="0"/>
                </a:lnTo>
                <a:lnTo>
                  <a:pt x="4306470" y="7373"/>
                </a:lnTo>
                <a:lnTo>
                  <a:pt x="4336187" y="27451"/>
                </a:lnTo>
                <a:lnTo>
                  <a:pt x="4356268" y="57167"/>
                </a:lnTo>
                <a:lnTo>
                  <a:pt x="4363643" y="93459"/>
                </a:lnTo>
                <a:lnTo>
                  <a:pt x="4363643" y="1721840"/>
                </a:lnTo>
                <a:lnTo>
                  <a:pt x="4356268" y="1758126"/>
                </a:lnTo>
                <a:lnTo>
                  <a:pt x="4336187" y="1787844"/>
                </a:lnTo>
                <a:lnTo>
                  <a:pt x="4306470" y="1807924"/>
                </a:lnTo>
                <a:lnTo>
                  <a:pt x="4270184" y="1815299"/>
                </a:lnTo>
                <a:close/>
              </a:path>
            </a:pathLst>
          </a:custGeom>
          <a:ln w="25400">
            <a:solidFill>
              <a:srgbClr val="734B9E"/>
            </a:solidFill>
            <a:prstDash val="dash"/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185138" y="1397977"/>
            <a:ext cx="2227925" cy="411834"/>
          </a:xfrm>
          <a:custGeom>
            <a:avLst/>
            <a:gdLst/>
            <a:ahLst/>
            <a:cxnLst/>
            <a:rect l="l" t="t" r="r" b="b"/>
            <a:pathLst>
              <a:path w="2472690" h="460375">
                <a:moveTo>
                  <a:pt x="2398966" y="0"/>
                </a:moveTo>
                <a:lnTo>
                  <a:pt x="73342" y="0"/>
                </a:lnTo>
                <a:lnTo>
                  <a:pt x="44866" y="5787"/>
                </a:lnTo>
                <a:lnTo>
                  <a:pt x="21545" y="21545"/>
                </a:lnTo>
                <a:lnTo>
                  <a:pt x="5787" y="44866"/>
                </a:lnTo>
                <a:lnTo>
                  <a:pt x="0" y="73342"/>
                </a:lnTo>
                <a:lnTo>
                  <a:pt x="0" y="386816"/>
                </a:lnTo>
                <a:lnTo>
                  <a:pt x="5787" y="415292"/>
                </a:lnTo>
                <a:lnTo>
                  <a:pt x="21545" y="438613"/>
                </a:lnTo>
                <a:lnTo>
                  <a:pt x="44866" y="454371"/>
                </a:lnTo>
                <a:lnTo>
                  <a:pt x="73342" y="460159"/>
                </a:lnTo>
                <a:lnTo>
                  <a:pt x="2398966" y="460159"/>
                </a:lnTo>
                <a:lnTo>
                  <a:pt x="2427442" y="454371"/>
                </a:lnTo>
                <a:lnTo>
                  <a:pt x="2450763" y="438613"/>
                </a:lnTo>
                <a:lnTo>
                  <a:pt x="2466521" y="415292"/>
                </a:lnTo>
                <a:lnTo>
                  <a:pt x="2472309" y="386816"/>
                </a:lnTo>
                <a:lnTo>
                  <a:pt x="2472309" y="73342"/>
                </a:lnTo>
                <a:lnTo>
                  <a:pt x="2466521" y="44866"/>
                </a:lnTo>
                <a:lnTo>
                  <a:pt x="2450763" y="21545"/>
                </a:lnTo>
                <a:lnTo>
                  <a:pt x="2427442" y="5787"/>
                </a:lnTo>
                <a:lnTo>
                  <a:pt x="2398966" y="0"/>
                </a:lnTo>
                <a:close/>
              </a:path>
            </a:pathLst>
          </a:custGeom>
          <a:solidFill>
            <a:srgbClr val="B18FC1"/>
          </a:solid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935653" y="1884061"/>
            <a:ext cx="1968148" cy="640180"/>
          </a:xfrm>
          <a:prstGeom prst="rect">
            <a:avLst/>
          </a:prstGeom>
        </p:spPr>
        <p:txBody>
          <a:bodyPr vert="horz" wrap="square" lIns="0" tIns="34549" rIns="0" bIns="0" rtlCol="0">
            <a:spAutoFit/>
          </a:bodyPr>
          <a:lstStyle/>
          <a:p>
            <a:pPr marL="11516" defTabSz="829178">
              <a:spcBef>
                <a:spcPts val="272"/>
              </a:spcBef>
            </a:pPr>
            <a:r>
              <a:rPr sz="120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89 </a:t>
            </a:r>
            <a:r>
              <a:rPr sz="120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регионов-участников</a:t>
            </a:r>
            <a:endParaRPr sz="1200" dirty="0">
              <a:solidFill>
                <a:prstClr val="black"/>
              </a:solidFill>
              <a:latin typeface="Muller Regular" pitchFamily="2" charset="-52"/>
              <a:cs typeface="Lucida Sans Unicode"/>
            </a:endParaRPr>
          </a:p>
          <a:p>
            <a:pPr marL="11516" defTabSz="829178">
              <a:spcBef>
                <a:spcPts val="181"/>
              </a:spcBef>
            </a:pPr>
            <a:r>
              <a:rPr sz="120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62 036 </a:t>
            </a:r>
            <a:r>
              <a:rPr sz="120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классов-участников</a:t>
            </a:r>
            <a:endParaRPr sz="1200" dirty="0">
              <a:solidFill>
                <a:prstClr val="black"/>
              </a:solidFill>
              <a:latin typeface="Muller Regular" pitchFamily="2" charset="-52"/>
              <a:cs typeface="Lucida Sans Unicode"/>
            </a:endParaRPr>
          </a:p>
          <a:p>
            <a:pPr marL="132438" indent="-121498" defTabSz="829178">
              <a:spcBef>
                <a:spcPts val="181"/>
              </a:spcBef>
              <a:buFontTx/>
              <a:buChar char="&gt;"/>
              <a:tabLst>
                <a:tab pos="133014" algn="l"/>
              </a:tabLst>
            </a:pPr>
            <a:r>
              <a:rPr sz="120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1 500 000 </a:t>
            </a:r>
            <a:r>
              <a:rPr sz="120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обучающихся</a:t>
            </a:r>
            <a:endParaRPr sz="1200" dirty="0">
              <a:solidFill>
                <a:prstClr val="black"/>
              </a:solidFill>
              <a:latin typeface="Muller Regular" pitchFamily="2" charset="-52"/>
              <a:cs typeface="Lucida Sans Unicode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909978" y="2509327"/>
            <a:ext cx="1681603" cy="19629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20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Подготовка педагогов:</a:t>
            </a:r>
            <a:endParaRPr sz="1200" dirty="0">
              <a:solidFill>
                <a:prstClr val="black"/>
              </a:solidFill>
              <a:latin typeface="Muller Regular" pitchFamily="2" charset="-52"/>
              <a:cs typeface="Lucida Sans Unicode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894477" y="2664865"/>
            <a:ext cx="1597615" cy="19629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120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1 200 </a:t>
            </a:r>
            <a:r>
              <a:rPr sz="120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участников КПК</a:t>
            </a:r>
            <a:endParaRPr sz="1200" dirty="0">
              <a:solidFill>
                <a:prstClr val="black"/>
              </a:solidFill>
              <a:latin typeface="Muller Regular" pitchFamily="2" charset="-52"/>
              <a:cs typeface="Lucida Sans Unicode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303641" y="2051048"/>
            <a:ext cx="2034943" cy="640180"/>
          </a:xfrm>
          <a:prstGeom prst="rect">
            <a:avLst/>
          </a:prstGeom>
        </p:spPr>
        <p:txBody>
          <a:bodyPr vert="horz" wrap="square" lIns="0" tIns="34549" rIns="0" bIns="0" rtlCol="0">
            <a:spAutoFit/>
          </a:bodyPr>
          <a:lstStyle/>
          <a:p>
            <a:pPr marL="11516" defTabSz="829178">
              <a:spcBef>
                <a:spcPts val="272"/>
              </a:spcBef>
            </a:pPr>
            <a:r>
              <a:rPr sz="120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89 </a:t>
            </a:r>
            <a:r>
              <a:rPr sz="120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регионов-участников</a:t>
            </a:r>
            <a:endParaRPr sz="1200" dirty="0">
              <a:solidFill>
                <a:prstClr val="black"/>
              </a:solidFill>
              <a:latin typeface="Muller Regular" pitchFamily="2" charset="-52"/>
              <a:cs typeface="Lucida Sans Unicode"/>
            </a:endParaRPr>
          </a:p>
          <a:p>
            <a:pPr marL="11516" defTabSz="829178">
              <a:spcBef>
                <a:spcPts val="181"/>
              </a:spcBef>
            </a:pPr>
            <a:r>
              <a:rPr sz="120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120 000 </a:t>
            </a:r>
            <a:r>
              <a:rPr sz="120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классов-участников</a:t>
            </a:r>
            <a:endParaRPr sz="1200" dirty="0">
              <a:solidFill>
                <a:prstClr val="black"/>
              </a:solidFill>
              <a:latin typeface="Muller Regular" pitchFamily="2" charset="-52"/>
              <a:cs typeface="Lucida Sans Unicode"/>
            </a:endParaRPr>
          </a:p>
          <a:p>
            <a:pPr marL="132438" indent="-121498" defTabSz="829178">
              <a:spcBef>
                <a:spcPts val="181"/>
              </a:spcBef>
              <a:buFontTx/>
              <a:buChar char="&gt;"/>
              <a:tabLst>
                <a:tab pos="133014" algn="l"/>
              </a:tabLst>
            </a:pPr>
            <a:r>
              <a:rPr sz="120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3 000 000 </a:t>
            </a:r>
            <a:r>
              <a:rPr sz="120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обучающихся</a:t>
            </a:r>
            <a:endParaRPr sz="1200" dirty="0">
              <a:solidFill>
                <a:prstClr val="black"/>
              </a:solidFill>
              <a:latin typeface="Muller Regular" pitchFamily="2" charset="-52"/>
              <a:cs typeface="Lucida Sans Unicode"/>
            </a:endParaRPr>
          </a:p>
        </p:txBody>
      </p:sp>
      <p:pic>
        <p:nvPicPr>
          <p:cNvPr id="40" name="object 4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185938" y="5390619"/>
            <a:ext cx="1240080" cy="1229989"/>
          </a:xfrm>
          <a:prstGeom prst="rect">
            <a:avLst/>
          </a:prstGeom>
        </p:spPr>
      </p:pic>
      <p:sp>
        <p:nvSpPr>
          <p:cNvPr id="41" name="object 41"/>
          <p:cNvSpPr/>
          <p:nvPr/>
        </p:nvSpPr>
        <p:spPr>
          <a:xfrm>
            <a:off x="4185989" y="1210588"/>
            <a:ext cx="2509262" cy="1871190"/>
          </a:xfrm>
          <a:custGeom>
            <a:avLst/>
            <a:gdLst/>
            <a:ahLst/>
            <a:cxnLst/>
            <a:rect l="l" t="t" r="r" b="b"/>
            <a:pathLst>
              <a:path w="2472690" h="1835150">
                <a:moveTo>
                  <a:pt x="2398966" y="1834972"/>
                </a:moveTo>
                <a:lnTo>
                  <a:pt x="73342" y="1834972"/>
                </a:lnTo>
                <a:lnTo>
                  <a:pt x="44866" y="1829184"/>
                </a:lnTo>
                <a:lnTo>
                  <a:pt x="21545" y="1813426"/>
                </a:lnTo>
                <a:lnTo>
                  <a:pt x="5787" y="1790105"/>
                </a:lnTo>
                <a:lnTo>
                  <a:pt x="0" y="1761629"/>
                </a:lnTo>
                <a:lnTo>
                  <a:pt x="0" y="73342"/>
                </a:lnTo>
                <a:lnTo>
                  <a:pt x="5787" y="44866"/>
                </a:lnTo>
                <a:lnTo>
                  <a:pt x="21545" y="21545"/>
                </a:lnTo>
                <a:lnTo>
                  <a:pt x="44866" y="5787"/>
                </a:lnTo>
                <a:lnTo>
                  <a:pt x="73342" y="0"/>
                </a:lnTo>
                <a:lnTo>
                  <a:pt x="2398966" y="0"/>
                </a:lnTo>
                <a:lnTo>
                  <a:pt x="2427442" y="5787"/>
                </a:lnTo>
                <a:lnTo>
                  <a:pt x="2450763" y="21545"/>
                </a:lnTo>
                <a:lnTo>
                  <a:pt x="2466521" y="44866"/>
                </a:lnTo>
                <a:lnTo>
                  <a:pt x="2472309" y="73342"/>
                </a:lnTo>
                <a:lnTo>
                  <a:pt x="2472309" y="1761629"/>
                </a:lnTo>
                <a:lnTo>
                  <a:pt x="2466521" y="1790105"/>
                </a:lnTo>
                <a:lnTo>
                  <a:pt x="2450763" y="1813426"/>
                </a:lnTo>
                <a:lnTo>
                  <a:pt x="2427442" y="1829184"/>
                </a:lnTo>
                <a:lnTo>
                  <a:pt x="2398966" y="1834972"/>
                </a:lnTo>
                <a:close/>
              </a:path>
            </a:pathLst>
          </a:custGeom>
          <a:ln w="25400">
            <a:solidFill>
              <a:srgbClr val="734B9E"/>
            </a:solidFill>
            <a:prstDash val="dash"/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758249" y="1387306"/>
            <a:ext cx="2242238" cy="417469"/>
          </a:xfrm>
          <a:custGeom>
            <a:avLst/>
            <a:gdLst/>
            <a:ahLst/>
            <a:cxnLst/>
            <a:rect l="l" t="t" r="r" b="b"/>
            <a:pathLst>
              <a:path w="2472690" h="460375">
                <a:moveTo>
                  <a:pt x="2398737" y="0"/>
                </a:moveTo>
                <a:lnTo>
                  <a:pt x="73342" y="0"/>
                </a:lnTo>
                <a:lnTo>
                  <a:pt x="44866" y="5787"/>
                </a:lnTo>
                <a:lnTo>
                  <a:pt x="21545" y="21545"/>
                </a:lnTo>
                <a:lnTo>
                  <a:pt x="5787" y="44866"/>
                </a:lnTo>
                <a:lnTo>
                  <a:pt x="0" y="73342"/>
                </a:lnTo>
                <a:lnTo>
                  <a:pt x="0" y="386816"/>
                </a:lnTo>
                <a:lnTo>
                  <a:pt x="5787" y="415292"/>
                </a:lnTo>
                <a:lnTo>
                  <a:pt x="21545" y="438613"/>
                </a:lnTo>
                <a:lnTo>
                  <a:pt x="44866" y="454371"/>
                </a:lnTo>
                <a:lnTo>
                  <a:pt x="73342" y="460159"/>
                </a:lnTo>
                <a:lnTo>
                  <a:pt x="2398737" y="460159"/>
                </a:lnTo>
                <a:lnTo>
                  <a:pt x="2427214" y="454371"/>
                </a:lnTo>
                <a:lnTo>
                  <a:pt x="2450534" y="438613"/>
                </a:lnTo>
                <a:lnTo>
                  <a:pt x="2466292" y="415292"/>
                </a:lnTo>
                <a:lnTo>
                  <a:pt x="2472080" y="386816"/>
                </a:lnTo>
                <a:lnTo>
                  <a:pt x="2472080" y="73342"/>
                </a:lnTo>
                <a:lnTo>
                  <a:pt x="2466292" y="44866"/>
                </a:lnTo>
                <a:lnTo>
                  <a:pt x="2450534" y="21545"/>
                </a:lnTo>
                <a:lnTo>
                  <a:pt x="2427214" y="5787"/>
                </a:lnTo>
                <a:lnTo>
                  <a:pt x="2398737" y="0"/>
                </a:lnTo>
                <a:close/>
              </a:path>
            </a:pathLst>
          </a:custGeom>
          <a:solidFill>
            <a:srgbClr val="B18FC1"/>
          </a:solid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787335" y="1422165"/>
            <a:ext cx="2092199" cy="22707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algn="ctr" defTabSz="829178">
              <a:spcBef>
                <a:spcPts val="91"/>
              </a:spcBef>
            </a:pPr>
            <a:r>
              <a:rPr sz="1400" b="1" dirty="0">
                <a:solidFill>
                  <a:srgbClr val="FFFFFF"/>
                </a:solidFill>
                <a:latin typeface="Muller Regular" pitchFamily="2" charset="-52"/>
                <a:cs typeface="Tahoma"/>
              </a:rPr>
              <a:t>2022– 2023 </a:t>
            </a:r>
            <a:r>
              <a:rPr sz="1400" b="1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учебный год</a:t>
            </a:r>
            <a:endParaRPr sz="1400" b="1" dirty="0">
              <a:solidFill>
                <a:prstClr val="black"/>
              </a:solidFill>
              <a:latin typeface="Muller Regular" pitchFamily="2" charset="-52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261463" y="1430380"/>
            <a:ext cx="2049914" cy="22707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algn="ctr" defTabSz="829178">
              <a:spcBef>
                <a:spcPts val="91"/>
              </a:spcBef>
            </a:pPr>
            <a:r>
              <a:rPr sz="1400" b="1" dirty="0">
                <a:solidFill>
                  <a:srgbClr val="FFFFFF"/>
                </a:solidFill>
                <a:latin typeface="Muller Regular" pitchFamily="2" charset="-52"/>
                <a:cs typeface="Tahoma"/>
              </a:rPr>
              <a:t>2023– 2024 </a:t>
            </a:r>
            <a:r>
              <a:rPr sz="1400" b="1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учебный год</a:t>
            </a:r>
            <a:endParaRPr sz="1400" b="1" dirty="0">
              <a:solidFill>
                <a:prstClr val="black"/>
              </a:solidFill>
              <a:latin typeface="Muller Regular" pitchFamily="2" charset="-52"/>
              <a:cs typeface="Tahoma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497273" y="1234059"/>
            <a:ext cx="2518377" cy="1847719"/>
          </a:xfrm>
          <a:custGeom>
            <a:avLst/>
            <a:gdLst/>
            <a:ahLst/>
            <a:cxnLst/>
            <a:rect l="l" t="t" r="r" b="b"/>
            <a:pathLst>
              <a:path w="2472690" h="1835150">
                <a:moveTo>
                  <a:pt x="2398737" y="1834972"/>
                </a:moveTo>
                <a:lnTo>
                  <a:pt x="73342" y="1834972"/>
                </a:lnTo>
                <a:lnTo>
                  <a:pt x="44866" y="1829184"/>
                </a:lnTo>
                <a:lnTo>
                  <a:pt x="21545" y="1813426"/>
                </a:lnTo>
                <a:lnTo>
                  <a:pt x="5787" y="1790105"/>
                </a:lnTo>
                <a:lnTo>
                  <a:pt x="0" y="1761629"/>
                </a:lnTo>
                <a:lnTo>
                  <a:pt x="0" y="73342"/>
                </a:lnTo>
                <a:lnTo>
                  <a:pt x="5787" y="44866"/>
                </a:lnTo>
                <a:lnTo>
                  <a:pt x="21545" y="21545"/>
                </a:lnTo>
                <a:lnTo>
                  <a:pt x="44866" y="5787"/>
                </a:lnTo>
                <a:lnTo>
                  <a:pt x="73342" y="0"/>
                </a:lnTo>
                <a:lnTo>
                  <a:pt x="2398737" y="0"/>
                </a:lnTo>
                <a:lnTo>
                  <a:pt x="2427214" y="5787"/>
                </a:lnTo>
                <a:lnTo>
                  <a:pt x="2450534" y="21545"/>
                </a:lnTo>
                <a:lnTo>
                  <a:pt x="2466292" y="44866"/>
                </a:lnTo>
                <a:lnTo>
                  <a:pt x="2472080" y="73342"/>
                </a:lnTo>
                <a:lnTo>
                  <a:pt x="2472080" y="1761629"/>
                </a:lnTo>
                <a:lnTo>
                  <a:pt x="2466292" y="1790105"/>
                </a:lnTo>
                <a:lnTo>
                  <a:pt x="2450534" y="1813426"/>
                </a:lnTo>
                <a:lnTo>
                  <a:pt x="2427214" y="1829184"/>
                </a:lnTo>
                <a:lnTo>
                  <a:pt x="2398737" y="1834972"/>
                </a:lnTo>
                <a:close/>
              </a:path>
            </a:pathLst>
          </a:custGeom>
          <a:ln w="25400">
            <a:solidFill>
              <a:srgbClr val="734B9E"/>
            </a:solidFill>
            <a:prstDash val="dash"/>
          </a:ln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624770" y="4312125"/>
            <a:ext cx="2471229" cy="170959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 defTabSz="829178">
              <a:spcBef>
                <a:spcPts val="82"/>
              </a:spcBef>
              <a:tabLst>
                <a:tab pos="203840" algn="l"/>
              </a:tabLst>
            </a:pPr>
            <a:r>
              <a:rPr sz="1043" u="dash" spc="-5" dirty="0">
                <a:solidFill>
                  <a:srgbClr val="734B9E"/>
                </a:solidFill>
                <a:uFill>
                  <a:solidFill>
                    <a:srgbClr val="734B9E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043" spc="118" dirty="0">
                <a:solidFill>
                  <a:srgbClr val="734B9E"/>
                </a:solidFill>
                <a:latin typeface="Times New Roman"/>
                <a:cs typeface="Times New Roman"/>
              </a:rPr>
              <a:t> </a:t>
            </a:r>
            <a:r>
              <a:rPr sz="1043" spc="122" dirty="0">
                <a:solidFill>
                  <a:srgbClr val="734B9E"/>
                </a:solidFill>
                <a:latin typeface="Tahoma"/>
                <a:cs typeface="Tahoma"/>
              </a:rPr>
              <a:t>Федеральные</a:t>
            </a:r>
            <a:r>
              <a:rPr sz="1043" spc="9" dirty="0">
                <a:solidFill>
                  <a:srgbClr val="734B9E"/>
                </a:solidFill>
                <a:latin typeface="Tahoma"/>
                <a:cs typeface="Tahoma"/>
              </a:rPr>
              <a:t> </a:t>
            </a:r>
            <a:r>
              <a:rPr sz="1043" spc="109" dirty="0">
                <a:solidFill>
                  <a:srgbClr val="734B9E"/>
                </a:solidFill>
                <a:latin typeface="Tahoma"/>
                <a:cs typeface="Tahoma"/>
              </a:rPr>
              <a:t>тематические</a:t>
            </a:r>
            <a:endParaRPr sz="1043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865928" y="4393144"/>
            <a:ext cx="2209992" cy="433333"/>
          </a:xfrm>
          <a:prstGeom prst="rect">
            <a:avLst/>
          </a:prstGeom>
        </p:spPr>
        <p:txBody>
          <a:bodyPr vert="horz" wrap="square" lIns="0" tIns="60461" rIns="0" bIns="0" rtlCol="0">
            <a:spAutoFit/>
          </a:bodyPr>
          <a:lstStyle/>
          <a:p>
            <a:pPr marL="11516" defTabSz="829178">
              <a:spcBef>
                <a:spcPts val="476"/>
              </a:spcBef>
            </a:pPr>
            <a:r>
              <a:rPr sz="1043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смены в ВДЦ</a:t>
            </a:r>
            <a:endParaRPr sz="1043" dirty="0">
              <a:solidFill>
                <a:prstClr val="black"/>
              </a:solidFill>
              <a:latin typeface="Muller Regular" pitchFamily="2" charset="-52"/>
              <a:cs typeface="Tahoma"/>
            </a:endParaRPr>
          </a:p>
          <a:p>
            <a:pPr marL="11516" defTabSz="829178">
              <a:spcBef>
                <a:spcPts val="385"/>
              </a:spcBef>
            </a:pPr>
            <a:r>
              <a:rPr sz="1043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9 окружных слетов педагогов</a:t>
            </a:r>
            <a:endParaRPr sz="1043" dirty="0">
              <a:solidFill>
                <a:prstClr val="black"/>
              </a:solidFill>
              <a:latin typeface="Muller Regular" pitchFamily="2" charset="-52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865929" y="4732322"/>
            <a:ext cx="2725239" cy="1430272"/>
          </a:xfrm>
          <a:prstGeom prst="rect">
            <a:avLst/>
          </a:prstGeom>
        </p:spPr>
        <p:txBody>
          <a:bodyPr vert="horz" wrap="square" lIns="0" tIns="60461" rIns="0" bIns="0" rtlCol="0">
            <a:spAutoFit/>
          </a:bodyPr>
          <a:lstStyle/>
          <a:p>
            <a:pPr marL="11516" defTabSz="829178">
              <a:spcBef>
                <a:spcPts val="476"/>
              </a:spcBef>
            </a:pPr>
            <a:r>
              <a:rPr sz="1043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начальных классов и наставников</a:t>
            </a:r>
            <a:endParaRPr sz="1043" dirty="0">
              <a:solidFill>
                <a:prstClr val="black"/>
              </a:solidFill>
              <a:latin typeface="Muller Regular" pitchFamily="2" charset="-52"/>
              <a:cs typeface="Tahoma"/>
            </a:endParaRPr>
          </a:p>
          <a:p>
            <a:pPr marL="11516" marR="426680" defTabSz="829178">
              <a:lnSpc>
                <a:spcPts val="1034"/>
              </a:lnSpc>
              <a:spcBef>
                <a:spcPts val="603"/>
              </a:spcBef>
            </a:pPr>
            <a:r>
              <a:rPr sz="1043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Форум педагогов начальных  классов</a:t>
            </a:r>
            <a:endParaRPr sz="1043" dirty="0">
              <a:solidFill>
                <a:prstClr val="black"/>
              </a:solidFill>
              <a:latin typeface="Muller Regular" pitchFamily="2" charset="-52"/>
              <a:cs typeface="Tahoma"/>
            </a:endParaRPr>
          </a:p>
          <a:p>
            <a:pPr marL="11516" marR="184262" defTabSz="829178">
              <a:lnSpc>
                <a:spcPts val="1034"/>
              </a:lnSpc>
              <a:spcBef>
                <a:spcPts val="603"/>
              </a:spcBef>
            </a:pPr>
            <a:r>
              <a:rPr sz="1043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Онлайн-праздник «День знаний  вместе с «Орлятами России»</a:t>
            </a:r>
            <a:endParaRPr sz="1043" dirty="0">
              <a:solidFill>
                <a:prstClr val="black"/>
              </a:solidFill>
              <a:latin typeface="Muller Regular" pitchFamily="2" charset="-52"/>
              <a:cs typeface="Tahoma"/>
            </a:endParaRPr>
          </a:p>
          <a:p>
            <a:pPr marL="11516" defTabSz="829178">
              <a:lnSpc>
                <a:spcPts val="1143"/>
              </a:lnSpc>
              <a:spcBef>
                <a:spcPts val="385"/>
              </a:spcBef>
            </a:pPr>
            <a:r>
              <a:rPr sz="1043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Интеллектуальная игра</a:t>
            </a:r>
            <a:endParaRPr sz="1043" dirty="0">
              <a:solidFill>
                <a:prstClr val="black"/>
              </a:solidFill>
              <a:latin typeface="Muller Regular" pitchFamily="2" charset="-52"/>
              <a:cs typeface="Tahoma"/>
            </a:endParaRPr>
          </a:p>
          <a:p>
            <a:pPr marL="11516" defTabSz="829178">
              <a:lnSpc>
                <a:spcPts val="1143"/>
              </a:lnSpc>
            </a:pPr>
            <a:r>
              <a:rPr sz="1043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«Что? Где? Когда?»</a:t>
            </a:r>
            <a:endParaRPr sz="1043" dirty="0">
              <a:solidFill>
                <a:prstClr val="black"/>
              </a:solidFill>
              <a:latin typeface="Muller Regular" pitchFamily="2" charset="-52"/>
              <a:cs typeface="Tahoma"/>
            </a:endParaRPr>
          </a:p>
          <a:p>
            <a:pPr marL="11516" marR="351249" defTabSz="829178">
              <a:lnSpc>
                <a:spcPts val="1034"/>
              </a:lnSpc>
              <a:spcBef>
                <a:spcPts val="603"/>
              </a:spcBef>
            </a:pPr>
            <a:r>
              <a:rPr sz="1043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Онлайн-праздник «Новый </a:t>
            </a:r>
            <a:r>
              <a:rPr sz="1043" dirty="0" err="1">
                <a:solidFill>
                  <a:srgbClr val="734B9E"/>
                </a:solidFill>
                <a:latin typeface="Muller Regular" pitchFamily="2" charset="-52"/>
                <a:cs typeface="Tahoma"/>
              </a:rPr>
              <a:t>год</a:t>
            </a:r>
            <a:r>
              <a:rPr sz="1043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 </a:t>
            </a:r>
            <a:r>
              <a:rPr lang="ru-RU" sz="1043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                </a:t>
            </a:r>
            <a:r>
              <a:rPr sz="1043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 в кругу друзей»</a:t>
            </a:r>
            <a:endParaRPr sz="1043" dirty="0">
              <a:solidFill>
                <a:prstClr val="black"/>
              </a:solidFill>
              <a:latin typeface="Muller Regular" pitchFamily="2" charset="-52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624765" y="3956038"/>
            <a:ext cx="1764307" cy="195714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11516" defTabSz="829178">
              <a:spcBef>
                <a:spcPts val="86"/>
              </a:spcBef>
              <a:tabLst>
                <a:tab pos="813054" algn="l"/>
              </a:tabLst>
            </a:pPr>
            <a:r>
              <a:rPr sz="952" spc="-5" dirty="0">
                <a:solidFill>
                  <a:srgbClr val="FFFFFF"/>
                </a:solidFill>
                <a:latin typeface="Times New Roman"/>
                <a:cs typeface="Times New Roman"/>
              </a:rPr>
              <a:t> 	</a:t>
            </a:r>
            <a:r>
              <a:rPr sz="1200" b="1" dirty="0">
                <a:solidFill>
                  <a:srgbClr val="FFFFFF"/>
                </a:solidFill>
                <a:latin typeface="Muller Regular" pitchFamily="2" charset="-52"/>
                <a:cs typeface="Tahoma"/>
              </a:rPr>
              <a:t>В 2023 ГОДУ:</a:t>
            </a:r>
            <a:endParaRPr sz="1200" b="1" dirty="0">
              <a:solidFill>
                <a:prstClr val="black"/>
              </a:solidFill>
              <a:latin typeface="Muller Regular" pitchFamily="2" charset="-52"/>
              <a:cs typeface="Tahoma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1918603" y="4016442"/>
            <a:ext cx="4654918" cy="2838786"/>
            <a:chOff x="756970" y="4439019"/>
            <a:chExt cx="5133340" cy="3130550"/>
          </a:xfrm>
        </p:grpSpPr>
        <p:sp>
          <p:nvSpPr>
            <p:cNvPr id="51" name="object 51"/>
            <p:cNvSpPr/>
            <p:nvPr/>
          </p:nvSpPr>
          <p:spPr>
            <a:xfrm>
              <a:off x="2634176" y="4445369"/>
              <a:ext cx="772795" cy="2308860"/>
            </a:xfrm>
            <a:custGeom>
              <a:avLst/>
              <a:gdLst/>
              <a:ahLst/>
              <a:cxnLst/>
              <a:rect l="l" t="t" r="r" b="b"/>
              <a:pathLst>
                <a:path w="772795" h="2308859">
                  <a:moveTo>
                    <a:pt x="212547" y="2308745"/>
                  </a:moveTo>
                  <a:lnTo>
                    <a:pt x="0" y="2308745"/>
                  </a:lnTo>
                  <a:lnTo>
                    <a:pt x="0" y="420192"/>
                  </a:lnTo>
                  <a:lnTo>
                    <a:pt x="0" y="0"/>
                  </a:lnTo>
                  <a:lnTo>
                    <a:pt x="772642" y="0"/>
                  </a:lnTo>
                </a:path>
              </a:pathLst>
            </a:custGeom>
            <a:ln w="1270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2634183" y="5244978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547" y="0"/>
                  </a:lnTo>
                </a:path>
              </a:pathLst>
            </a:custGeom>
            <a:ln w="1270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2634183" y="5615181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547" y="0"/>
                  </a:lnTo>
                </a:path>
              </a:pathLst>
            </a:custGeom>
            <a:ln w="1270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2634183" y="5994518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547" y="0"/>
                  </a:lnTo>
                </a:path>
              </a:pathLst>
            </a:custGeom>
            <a:ln w="1270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2634183" y="6363659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547" y="0"/>
                  </a:lnTo>
                </a:path>
              </a:pathLst>
            </a:custGeom>
            <a:ln w="1270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3717966" y="7034273"/>
              <a:ext cx="2162810" cy="525780"/>
            </a:xfrm>
            <a:custGeom>
              <a:avLst/>
              <a:gdLst/>
              <a:ahLst/>
              <a:cxnLst/>
              <a:rect l="l" t="t" r="r" b="b"/>
              <a:pathLst>
                <a:path w="2162810" h="525779">
                  <a:moveTo>
                    <a:pt x="2162321" y="0"/>
                  </a:moveTo>
                  <a:lnTo>
                    <a:pt x="2104107" y="35634"/>
                  </a:lnTo>
                  <a:lnTo>
                    <a:pt x="2046844" y="68776"/>
                  </a:lnTo>
                  <a:lnTo>
                    <a:pt x="1990546" y="99510"/>
                  </a:lnTo>
                  <a:lnTo>
                    <a:pt x="1935229" y="127919"/>
                  </a:lnTo>
                  <a:lnTo>
                    <a:pt x="1880909" y="154087"/>
                  </a:lnTo>
                  <a:lnTo>
                    <a:pt x="1827601" y="178098"/>
                  </a:lnTo>
                  <a:lnTo>
                    <a:pt x="1775319" y="200035"/>
                  </a:lnTo>
                  <a:lnTo>
                    <a:pt x="1724080" y="219982"/>
                  </a:lnTo>
                  <a:lnTo>
                    <a:pt x="1673898" y="238024"/>
                  </a:lnTo>
                  <a:lnTo>
                    <a:pt x="1624788" y="254243"/>
                  </a:lnTo>
                  <a:lnTo>
                    <a:pt x="1576767" y="268724"/>
                  </a:lnTo>
                  <a:lnTo>
                    <a:pt x="1529849" y="281550"/>
                  </a:lnTo>
                  <a:lnTo>
                    <a:pt x="1484050" y="292804"/>
                  </a:lnTo>
                  <a:lnTo>
                    <a:pt x="1439384" y="302572"/>
                  </a:lnTo>
                  <a:lnTo>
                    <a:pt x="1395867" y="310936"/>
                  </a:lnTo>
                  <a:lnTo>
                    <a:pt x="1353515" y="317981"/>
                  </a:lnTo>
                  <a:lnTo>
                    <a:pt x="1312342" y="323789"/>
                  </a:lnTo>
                  <a:lnTo>
                    <a:pt x="1272364" y="328445"/>
                  </a:lnTo>
                  <a:lnTo>
                    <a:pt x="1233596" y="332033"/>
                  </a:lnTo>
                  <a:lnTo>
                    <a:pt x="1159752" y="336338"/>
                  </a:lnTo>
                  <a:lnTo>
                    <a:pt x="1124706" y="337223"/>
                  </a:lnTo>
                  <a:lnTo>
                    <a:pt x="1067973" y="337094"/>
                  </a:lnTo>
                  <a:lnTo>
                    <a:pt x="1014216" y="335282"/>
                  </a:lnTo>
                  <a:lnTo>
                    <a:pt x="962949" y="332214"/>
                  </a:lnTo>
                  <a:lnTo>
                    <a:pt x="913686" y="328314"/>
                  </a:lnTo>
                  <a:lnTo>
                    <a:pt x="865940" y="324008"/>
                  </a:lnTo>
                  <a:lnTo>
                    <a:pt x="819226" y="319722"/>
                  </a:lnTo>
                  <a:lnTo>
                    <a:pt x="773057" y="315882"/>
                  </a:lnTo>
                  <a:lnTo>
                    <a:pt x="726948" y="312912"/>
                  </a:lnTo>
                  <a:lnTo>
                    <a:pt x="680411" y="311240"/>
                  </a:lnTo>
                  <a:lnTo>
                    <a:pt x="632962" y="311289"/>
                  </a:lnTo>
                  <a:lnTo>
                    <a:pt x="584114" y="313486"/>
                  </a:lnTo>
                  <a:lnTo>
                    <a:pt x="533380" y="318257"/>
                  </a:lnTo>
                  <a:lnTo>
                    <a:pt x="480276" y="326028"/>
                  </a:lnTo>
                  <a:lnTo>
                    <a:pt x="424314" y="337223"/>
                  </a:lnTo>
                  <a:lnTo>
                    <a:pt x="366543" y="351900"/>
                  </a:lnTo>
                  <a:lnTo>
                    <a:pt x="310781" y="369121"/>
                  </a:lnTo>
                  <a:lnTo>
                    <a:pt x="257023" y="388663"/>
                  </a:lnTo>
                  <a:lnTo>
                    <a:pt x="205259" y="410304"/>
                  </a:lnTo>
                  <a:lnTo>
                    <a:pt x="155482" y="433818"/>
                  </a:lnTo>
                  <a:lnTo>
                    <a:pt x="107685" y="458983"/>
                  </a:lnTo>
                  <a:lnTo>
                    <a:pt x="61859" y="485575"/>
                  </a:lnTo>
                  <a:lnTo>
                    <a:pt x="17998" y="513372"/>
                  </a:lnTo>
                  <a:lnTo>
                    <a:pt x="0" y="525731"/>
                  </a:lnTo>
                </a:path>
              </a:pathLst>
            </a:custGeom>
            <a:ln w="19050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57" name="object 5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56970" y="5383644"/>
              <a:ext cx="1293533" cy="1293532"/>
            </a:xfrm>
            <a:prstGeom prst="rect">
              <a:avLst/>
            </a:prstGeom>
          </p:spPr>
        </p:pic>
      </p:grpSp>
      <p:sp>
        <p:nvSpPr>
          <p:cNvPr id="58" name="object 58"/>
          <p:cNvSpPr txBox="1"/>
          <p:nvPr/>
        </p:nvSpPr>
        <p:spPr>
          <a:xfrm>
            <a:off x="659423" y="3221228"/>
            <a:ext cx="5739248" cy="456488"/>
          </a:xfrm>
          <a:prstGeom prst="rect">
            <a:avLst/>
          </a:prstGeom>
        </p:spPr>
        <p:txBody>
          <a:bodyPr vert="horz" wrap="square" lIns="0" tIns="27639" rIns="0" bIns="0" rtlCol="0">
            <a:spAutoFit/>
          </a:bodyPr>
          <a:lstStyle/>
          <a:p>
            <a:pPr marL="11516" marR="4607" defTabSz="829178">
              <a:lnSpc>
                <a:spcPts val="1088"/>
              </a:lnSpc>
              <a:spcBef>
                <a:spcPts val="218"/>
              </a:spcBef>
            </a:pPr>
            <a:r>
              <a:rPr sz="120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Программа рекомендована Минпросвещения России для  организации внеурочной деятельности в рамках реализации  федерального государственного образовательного стандарта  начального общего образования.</a:t>
            </a:r>
            <a:endParaRPr sz="1200" dirty="0">
              <a:solidFill>
                <a:prstClr val="black"/>
              </a:solidFill>
              <a:latin typeface="Muller Regular" pitchFamily="2" charset="-52"/>
              <a:cs typeface="Tahoma"/>
            </a:endParaRPr>
          </a:p>
        </p:txBody>
      </p:sp>
      <p:sp>
        <p:nvSpPr>
          <p:cNvPr id="59" name="object 59"/>
          <p:cNvSpPr txBox="1">
            <a:spLocks noGrp="1"/>
          </p:cNvSpPr>
          <p:nvPr>
            <p:ph type="sldNum" sz="quarter" idx="7"/>
          </p:nvPr>
        </p:nvSpPr>
        <p:spPr>
          <a:xfrm>
            <a:off x="13045721" y="5896122"/>
            <a:ext cx="337449" cy="236609"/>
          </a:xfrm>
          <a:prstGeom prst="rect">
            <a:avLst/>
          </a:prstGeom>
        </p:spPr>
        <p:txBody>
          <a:bodyPr vert="horz" wrap="square" lIns="0" tIns="68522" rIns="0" bIns="0" rtlCol="0">
            <a:spAutoFit/>
          </a:bodyPr>
          <a:lstStyle/>
          <a:p>
            <a:pPr marL="84645" defTabSz="829178">
              <a:spcBef>
                <a:spcPts val="540"/>
              </a:spcBef>
            </a:pPr>
            <a:fld id="{81D60167-4931-47E6-BA6A-407CBD079E47}" type="slidenum">
              <a:rPr spc="54" dirty="0">
                <a:solidFill>
                  <a:prstClr val="white"/>
                </a:solidFill>
              </a:rPr>
              <a:pPr marL="84645" defTabSz="829178">
                <a:spcBef>
                  <a:spcPts val="540"/>
                </a:spcBef>
              </a:pPr>
              <a:t>6</a:t>
            </a:fld>
            <a:endParaRPr spc="54" dirty="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5FACD5-DEBF-4701-AA28-470B97AABD8C}"/>
              </a:ext>
            </a:extLst>
          </p:cNvPr>
          <p:cNvSpPr txBox="1"/>
          <p:nvPr/>
        </p:nvSpPr>
        <p:spPr>
          <a:xfrm>
            <a:off x="782515" y="334108"/>
            <a:ext cx="5912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E2A16"/>
                </a:solidFill>
              </a:rPr>
              <a:t>РАЗВИТИЕ ПРОГРАММЫ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3D7E8D-036A-4269-BABF-318D13DC4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86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07E35C-7F37-439B-923A-429A85F4F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271" y="0"/>
            <a:ext cx="1224027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63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29CD1B-0FDF-4EBE-8392-19D443D04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136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АПС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E2A16"/>
      </a:accent1>
      <a:accent2>
        <a:srgbClr val="E9DCB1"/>
      </a:accent2>
      <a:accent3>
        <a:srgbClr val="DAC37B"/>
      </a:accent3>
      <a:accent4>
        <a:srgbClr val="A98B57"/>
      </a:accent4>
      <a:accent5>
        <a:srgbClr val="C5B179"/>
      </a:accent5>
      <a:accent6>
        <a:srgbClr val="BFA56E"/>
      </a:accent6>
      <a:hlink>
        <a:srgbClr val="3E2A16"/>
      </a:hlink>
      <a:folHlink>
        <a:srgbClr val="A98B5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6287</TotalTime>
  <Words>729</Words>
  <Application>Microsoft Office PowerPoint</Application>
  <PresentationFormat>Широкоэкранный</PresentationFormat>
  <Paragraphs>131</Paragraphs>
  <Slides>22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Lucida Sans Unicode</vt:lpstr>
      <vt:lpstr>Muller Regular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ПРОСВЕТИТЕЛЬСКИЙ ПРОЕКТ для обучающихся 5-х классов  «Я-ТЫ-ОН-ОНА-ВМЕСТЕ ЦЕЛАЯ СТРАНА»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Кузьмина Наталья Евгеньевна</dc:creator>
  <cp:lastModifiedBy>Потапова Елена Ивановна</cp:lastModifiedBy>
  <cp:revision>414</cp:revision>
  <dcterms:created xsi:type="dcterms:W3CDTF">2023-06-07T06:58:20Z</dcterms:created>
  <dcterms:modified xsi:type="dcterms:W3CDTF">2023-08-23T04:58:45Z</dcterms:modified>
</cp:coreProperties>
</file>